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22"/>
  </p:notesMasterIdLst>
  <p:handoutMasterIdLst>
    <p:handoutMasterId r:id="rId23"/>
  </p:handoutMasterIdLst>
  <p:sldIdLst>
    <p:sldId id="258" r:id="rId2"/>
    <p:sldId id="754" r:id="rId3"/>
    <p:sldId id="726" r:id="rId4"/>
    <p:sldId id="727" r:id="rId5"/>
    <p:sldId id="737" r:id="rId6"/>
    <p:sldId id="738" r:id="rId7"/>
    <p:sldId id="763" r:id="rId8"/>
    <p:sldId id="765" r:id="rId9"/>
    <p:sldId id="764" r:id="rId10"/>
    <p:sldId id="741" r:id="rId11"/>
    <p:sldId id="740" r:id="rId12"/>
    <p:sldId id="733" r:id="rId13"/>
    <p:sldId id="766" r:id="rId14"/>
    <p:sldId id="755" r:id="rId15"/>
    <p:sldId id="756" r:id="rId16"/>
    <p:sldId id="768" r:id="rId17"/>
    <p:sldId id="757" r:id="rId18"/>
    <p:sldId id="769" r:id="rId19"/>
    <p:sldId id="710" r:id="rId20"/>
    <p:sldId id="638" r:id="rId21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ahom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ilvio Peroni" initials="SP" lastIdx="1" clrIdx="0"/>
  <p:cmAuthor id="1" name="Dr David Shotton" initials="DS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10B116"/>
    <a:srgbClr val="00EA00"/>
    <a:srgbClr val="B01088"/>
    <a:srgbClr val="F19B18"/>
    <a:srgbClr val="9841BD"/>
    <a:srgbClr val="0070C0"/>
    <a:srgbClr val="022BE2"/>
    <a:srgbClr val="CC0099"/>
    <a:srgbClr val="8329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01" autoAdjust="0"/>
    <p:restoredTop sz="96291" autoAdjust="0"/>
  </p:normalViewPr>
  <p:slideViewPr>
    <p:cSldViewPr snapToGrid="0">
      <p:cViewPr varScale="1">
        <p:scale>
          <a:sx n="122" d="100"/>
          <a:sy n="122" d="100"/>
        </p:scale>
        <p:origin x="1544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1" d="100"/>
        <a:sy n="111" d="100"/>
      </p:scale>
      <p:origin x="0" y="9944"/>
    </p:cViewPr>
  </p:sorterViewPr>
  <p:notesViewPr>
    <p:cSldViewPr>
      <p:cViewPr>
        <p:scale>
          <a:sx n="100" d="100"/>
          <a:sy n="100" d="100"/>
        </p:scale>
        <p:origin x="-786" y="2442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5436" tIns="47718" rIns="95436" bIns="47718" numCol="1" anchor="t" anchorCtr="0" compatLnSpc="1">
            <a:prstTxWarp prst="textNoShape">
              <a:avLst/>
            </a:prstTxWarp>
          </a:bodyPr>
          <a:lstStyle>
            <a:lvl1pPr algn="l" defTabSz="954088">
              <a:defRPr sz="13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5436" tIns="47718" rIns="95436" bIns="47718" numCol="1" anchor="t" anchorCtr="0" compatLnSpc="1">
            <a:prstTxWarp prst="textNoShape">
              <a:avLst/>
            </a:prstTxWarp>
          </a:bodyPr>
          <a:lstStyle>
            <a:lvl1pPr algn="r" defTabSz="954088">
              <a:defRPr sz="13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5436" tIns="47718" rIns="95436" bIns="47718" numCol="1" anchor="b" anchorCtr="0" compatLnSpc="1">
            <a:prstTxWarp prst="textNoShape">
              <a:avLst/>
            </a:prstTxWarp>
          </a:bodyPr>
          <a:lstStyle>
            <a:lvl1pPr algn="l" defTabSz="954088">
              <a:defRPr sz="13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5436" tIns="47718" rIns="95436" bIns="47718" numCol="1" anchor="b" anchorCtr="0" compatLnSpc="1">
            <a:prstTxWarp prst="textNoShape">
              <a:avLst/>
            </a:prstTxWarp>
          </a:bodyPr>
          <a:lstStyle>
            <a:lvl1pPr algn="r" defTabSz="954088">
              <a:defRPr sz="1300">
                <a:cs typeface="+mn-cs"/>
              </a:defRPr>
            </a:lvl1pPr>
          </a:lstStyle>
          <a:p>
            <a:pPr>
              <a:defRPr/>
            </a:pPr>
            <a:fld id="{F1CE880A-CEF5-D346-8F2E-687CC28F5C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0495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3238" cy="47466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5436" tIns="47718" rIns="95436" bIns="47718" numCol="1" anchor="t" anchorCtr="0" compatLnSpc="1">
            <a:prstTxWarp prst="textNoShape">
              <a:avLst/>
            </a:prstTxWarp>
          </a:bodyPr>
          <a:lstStyle>
            <a:lvl1pPr algn="l" defTabSz="954088">
              <a:defRPr sz="13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03675" y="0"/>
            <a:ext cx="3124200" cy="47466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5436" tIns="47718" rIns="95436" bIns="47718" numCol="1" anchor="t" anchorCtr="0" compatLnSpc="1">
            <a:prstTxWarp prst="textNoShape">
              <a:avLst/>
            </a:prstTxWarp>
          </a:bodyPr>
          <a:lstStyle>
            <a:lvl1pPr algn="r" defTabSz="954088">
              <a:defRPr sz="13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33463" y="790575"/>
            <a:ext cx="5060950" cy="37941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2025" y="4900613"/>
            <a:ext cx="5205413" cy="45847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5436" tIns="47718" rIns="95436" bIns="47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43238" cy="4730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5436" tIns="47718" rIns="95436" bIns="47718" numCol="1" anchor="b" anchorCtr="0" compatLnSpc="1">
            <a:prstTxWarp prst="textNoShape">
              <a:avLst/>
            </a:prstTxWarp>
          </a:bodyPr>
          <a:lstStyle>
            <a:lvl1pPr algn="l" defTabSz="954088">
              <a:defRPr sz="13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03675" y="9723438"/>
            <a:ext cx="3124200" cy="4730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5436" tIns="47718" rIns="95436" bIns="47718" numCol="1" anchor="b" anchorCtr="0" compatLnSpc="1">
            <a:prstTxWarp prst="textNoShape">
              <a:avLst/>
            </a:prstTxWarp>
          </a:bodyPr>
          <a:lstStyle>
            <a:lvl1pPr algn="r" defTabSz="954088">
              <a:defRPr sz="1300">
                <a:cs typeface="+mn-cs"/>
              </a:defRPr>
            </a:lvl1pPr>
          </a:lstStyle>
          <a:p>
            <a:pPr>
              <a:defRPr/>
            </a:pPr>
            <a:fld id="{39B9181D-FBD8-9946-9547-0C1E861EC56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70974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E42EFD5-B582-9E4F-B2DF-E167368A69AB}" type="slidenum">
              <a:rPr lang="en-GB"/>
              <a:pPr>
                <a:defRPr/>
              </a:pPr>
              <a:t>1</a:t>
            </a:fld>
            <a:endParaRPr lang="en-GB" dirty="0"/>
          </a:p>
        </p:txBody>
      </p:sp>
      <p:sp>
        <p:nvSpPr>
          <p:cNvPr id="1211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35050" y="790575"/>
            <a:ext cx="5057775" cy="3794125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211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spcBef>
                <a:spcPct val="30000"/>
              </a:spcBef>
              <a:buClr>
                <a:srgbClr val="000090"/>
              </a:buClr>
              <a:buSzPct val="60000"/>
              <a:buFont typeface="Wingdings" charset="0"/>
              <a:buChar char="n"/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35050" y="790575"/>
            <a:ext cx="5057775" cy="3794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B9181D-FBD8-9946-9547-0C1E861EC568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6416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35050" y="790575"/>
            <a:ext cx="5057775" cy="3794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B9181D-FBD8-9946-9547-0C1E861EC568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0584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35050" y="790575"/>
            <a:ext cx="5057775" cy="3794125"/>
          </a:xfrm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3757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35050" y="790575"/>
            <a:ext cx="5057775" cy="3794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B9181D-FBD8-9946-9547-0C1E861EC568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66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35050" y="790575"/>
            <a:ext cx="5057775" cy="3794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B9181D-FBD8-9946-9547-0C1E861EC568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5"/>
          <p:cNvSpPr txBox="1">
            <a:spLocks noChangeArrowheads="1"/>
          </p:cNvSpPr>
          <p:nvPr/>
        </p:nvSpPr>
        <p:spPr bwMode="auto">
          <a:xfrm>
            <a:off x="5043487" y="5274624"/>
            <a:ext cx="2833113" cy="634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0"/>
              <a:buNone/>
              <a:defRPr/>
            </a:pPr>
            <a:r>
              <a:rPr lang="en-GB" sz="1600">
                <a:latin typeface="Arial"/>
                <a:cs typeface="Arial"/>
              </a:rPr>
              <a:t>Oxford e-Research Centre 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0"/>
              <a:buNone/>
              <a:defRPr/>
            </a:pPr>
            <a:r>
              <a:rPr lang="en-GB" sz="1600">
                <a:latin typeface="Arial"/>
                <a:cs typeface="Arial"/>
              </a:rPr>
              <a:t>University of Oxford, UK</a:t>
            </a:r>
            <a:r>
              <a:rPr lang="en-GB" sz="1400">
                <a:latin typeface="Arial"/>
                <a:cs typeface="Arial"/>
              </a:rPr>
              <a:t> </a:t>
            </a:r>
          </a:p>
        </p:txBody>
      </p:sp>
      <p:sp>
        <p:nvSpPr>
          <p:cNvPr id="3" name="Text Box 1049"/>
          <p:cNvSpPr txBox="1">
            <a:spLocks noChangeArrowheads="1"/>
          </p:cNvSpPr>
          <p:nvPr/>
        </p:nvSpPr>
        <p:spPr bwMode="auto">
          <a:xfrm>
            <a:off x="1143961" y="590662"/>
            <a:ext cx="3392722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i="0" kern="1200" err="1">
                <a:solidFill>
                  <a:schemeClr val="tx1"/>
                </a:solidFill>
                <a:effectLst/>
                <a:latin typeface="Optima" charset="0"/>
                <a:ea typeface="Optima" charset="0"/>
                <a:cs typeface="Optima" charset="0"/>
              </a:rPr>
              <a:t>PIDapalooza</a:t>
            </a:r>
            <a:r>
              <a:rPr lang="en-US" sz="2400" b="1" i="0" kern="1200">
                <a:solidFill>
                  <a:schemeClr val="tx1"/>
                </a:solidFill>
                <a:effectLst/>
                <a:latin typeface="Optima" charset="0"/>
                <a:ea typeface="Optima" charset="0"/>
                <a:cs typeface="Optima" charset="0"/>
              </a:rPr>
              <a:t> 2018</a:t>
            </a:r>
            <a:r>
              <a:rPr lang="en-GB" sz="2000" b="1">
                <a:solidFill>
                  <a:srgbClr val="0033CC"/>
                </a:solidFill>
                <a:latin typeface="Optima" charset="0"/>
                <a:ea typeface="Optima" charset="0"/>
                <a:cs typeface="Optima" charset="0"/>
              </a:rPr>
              <a:t> </a:t>
            </a:r>
            <a:endParaRPr lang="en-GB" sz="2000">
              <a:solidFill>
                <a:srgbClr val="0033CC"/>
              </a:solidFill>
              <a:latin typeface="Optima" charset="0"/>
              <a:ea typeface="Optima" charset="0"/>
              <a:cs typeface="Optima" charset="0"/>
            </a:endParaRPr>
          </a:p>
          <a:p>
            <a:pPr algn="ctr">
              <a:defRPr/>
            </a:pPr>
            <a:r>
              <a:rPr lang="en-GB" sz="2000">
                <a:solidFill>
                  <a:srgbClr val="0033CC"/>
                </a:solidFill>
                <a:latin typeface="Optima" charset="0"/>
                <a:ea typeface="Optima" charset="0"/>
                <a:cs typeface="Optima" charset="0"/>
              </a:rPr>
              <a:t>Palau de </a:t>
            </a:r>
            <a:r>
              <a:rPr lang="en-GB" sz="2000" err="1">
                <a:solidFill>
                  <a:srgbClr val="0033CC"/>
                </a:solidFill>
                <a:latin typeface="Optima" charset="0"/>
                <a:ea typeface="Optima" charset="0"/>
                <a:cs typeface="Optima" charset="0"/>
              </a:rPr>
              <a:t>Congressos</a:t>
            </a:r>
            <a:endParaRPr lang="en-GB" sz="2000">
              <a:solidFill>
                <a:srgbClr val="0033CC"/>
              </a:solidFill>
              <a:latin typeface="Optima" charset="0"/>
              <a:ea typeface="Optima" charset="0"/>
              <a:cs typeface="Optima" charset="0"/>
            </a:endParaRPr>
          </a:p>
          <a:p>
            <a:pPr algn="ctr">
              <a:defRPr/>
            </a:pPr>
            <a:r>
              <a:rPr lang="en-GB" sz="2000">
                <a:solidFill>
                  <a:srgbClr val="0033CC"/>
                </a:solidFill>
                <a:latin typeface="Optima" charset="0"/>
                <a:ea typeface="Optima" charset="0"/>
                <a:cs typeface="Optima" charset="0"/>
              </a:rPr>
              <a:t> Girona, Spain</a:t>
            </a:r>
          </a:p>
          <a:p>
            <a:pPr algn="ctr">
              <a:defRPr/>
            </a:pPr>
            <a:r>
              <a:rPr lang="en-GB" sz="1600">
                <a:solidFill>
                  <a:srgbClr val="0033CC"/>
                </a:solidFill>
                <a:latin typeface="Optima" charset="0"/>
                <a:ea typeface="Optima" charset="0"/>
                <a:cs typeface="Optima" charset="0"/>
              </a:rPr>
              <a:t>24</a:t>
            </a:r>
            <a:r>
              <a:rPr lang="en-GB" sz="1600" baseline="0">
                <a:solidFill>
                  <a:srgbClr val="0033CC"/>
                </a:solidFill>
                <a:latin typeface="Optima" charset="0"/>
                <a:ea typeface="Optima" charset="0"/>
                <a:cs typeface="Optima" charset="0"/>
              </a:rPr>
              <a:t> January 2018</a:t>
            </a:r>
            <a:endParaRPr lang="en-GB" sz="160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5" name="Text Box 1053"/>
          <p:cNvSpPr txBox="1">
            <a:spLocks noChangeArrowheads="1"/>
          </p:cNvSpPr>
          <p:nvPr/>
        </p:nvSpPr>
        <p:spPr bwMode="auto">
          <a:xfrm>
            <a:off x="642122" y="6453188"/>
            <a:ext cx="680960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60000"/>
              </a:spcBef>
              <a:defRPr/>
            </a:pPr>
            <a:r>
              <a:rPr lang="en-US" sz="800" dirty="0">
                <a:solidFill>
                  <a:srgbClr val="0033CC"/>
                </a:solidFill>
                <a:latin typeface="Arial"/>
                <a:cs typeface="Arial"/>
              </a:rPr>
              <a:t>© David Shotton 2018       </a:t>
            </a:r>
            <a:r>
              <a:rPr lang="en-GB" sz="800" dirty="0">
                <a:solidFill>
                  <a:srgbClr val="0033CC"/>
                </a:solidFill>
                <a:latin typeface="Arial"/>
                <a:cs typeface="Arial"/>
              </a:rPr>
              <a:t>Published under the Creative Commons Attribution-</a:t>
            </a:r>
            <a:r>
              <a:rPr lang="en-GB" sz="800" dirty="0" err="1">
                <a:solidFill>
                  <a:srgbClr val="0033CC"/>
                </a:solidFill>
                <a:latin typeface="Arial"/>
                <a:cs typeface="Arial"/>
              </a:rPr>
              <a:t>Noncommercial</a:t>
            </a:r>
            <a:r>
              <a:rPr lang="en-GB" sz="800" dirty="0">
                <a:solidFill>
                  <a:srgbClr val="0033CC"/>
                </a:solidFill>
                <a:latin typeface="Arial"/>
                <a:cs typeface="Arial"/>
              </a:rPr>
              <a:t>-Share Alike 4.0 Licence</a:t>
            </a:r>
            <a:r>
              <a:rPr lang="en-US" sz="1000" dirty="0">
                <a:solidFill>
                  <a:srgbClr val="0033CC"/>
                </a:solidFill>
                <a:latin typeface="Arial"/>
                <a:cs typeface="Arial"/>
              </a:rPr>
              <a:t>   </a:t>
            </a:r>
          </a:p>
        </p:txBody>
      </p:sp>
      <p:sp>
        <p:nvSpPr>
          <p:cNvPr id="6" name="Text Box 1054"/>
          <p:cNvSpPr txBox="1">
            <a:spLocks noChangeArrowheads="1"/>
          </p:cNvSpPr>
          <p:nvPr/>
        </p:nvSpPr>
        <p:spPr bwMode="auto">
          <a:xfrm>
            <a:off x="664442" y="5697150"/>
            <a:ext cx="305814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1400" err="1">
                <a:solidFill>
                  <a:srgbClr val="CC3300"/>
                </a:solidFill>
                <a:latin typeface="Arial"/>
                <a:cs typeface="Arial"/>
              </a:rPr>
              <a:t>david.shotton@opencitations.net</a:t>
            </a:r>
            <a:endParaRPr lang="en-US" sz="1000">
              <a:solidFill>
                <a:srgbClr val="0033CC"/>
              </a:solidFill>
              <a:latin typeface="Arial"/>
              <a:cs typeface="Arial"/>
            </a:endParaRPr>
          </a:p>
        </p:txBody>
      </p:sp>
      <p:pic>
        <p:nvPicPr>
          <p:cNvPr id="7" name="Picture 105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588" y="6422986"/>
            <a:ext cx="7810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31"/>
          <p:cNvSpPr txBox="1">
            <a:spLocks noChangeArrowheads="1"/>
          </p:cNvSpPr>
          <p:nvPr userDrawn="1"/>
        </p:nvSpPr>
        <p:spPr bwMode="auto">
          <a:xfrm>
            <a:off x="660300" y="5267088"/>
            <a:ext cx="3024188" cy="400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2000">
                <a:latin typeface="Arial"/>
                <a:cs typeface="Arial"/>
              </a:rPr>
              <a:t>David Shotton</a:t>
            </a:r>
          </a:p>
        </p:txBody>
      </p:sp>
      <p:pic>
        <p:nvPicPr>
          <p:cNvPr id="8" name="Picture 7" descr="Oxford Uni belt blu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025" y="5129229"/>
            <a:ext cx="870118" cy="957866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5404031" y="515172"/>
            <a:ext cx="3186112" cy="1251147"/>
            <a:chOff x="5795227" y="275610"/>
            <a:chExt cx="3186112" cy="1251147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689238" y="275610"/>
              <a:ext cx="1123921" cy="714854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5795227" y="954705"/>
              <a:ext cx="3186112" cy="572052"/>
            </a:xfrm>
            <a:prstGeom prst="rect">
              <a:avLst/>
            </a:prstGeom>
          </p:spPr>
        </p:pic>
      </p:grpSp>
      <p:sp>
        <p:nvSpPr>
          <p:cNvPr id="19" name="Text Box 31"/>
          <p:cNvSpPr txBox="1">
            <a:spLocks noChangeArrowheads="1"/>
          </p:cNvSpPr>
          <p:nvPr userDrawn="1"/>
        </p:nvSpPr>
        <p:spPr bwMode="auto">
          <a:xfrm>
            <a:off x="960157" y="2354292"/>
            <a:ext cx="7286615" cy="2046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GB" sz="2800" b="1" kern="1200" dirty="0">
                <a:solidFill>
                  <a:schemeClr val="tx1"/>
                </a:solidFill>
                <a:effectLst/>
                <a:latin typeface="Tahoma" charset="0"/>
                <a:ea typeface="ＭＳ Ｐゴシック" charset="0"/>
                <a:cs typeface="ＭＳ Ｐゴシック" charset="0"/>
              </a:rPr>
              <a:t>Citations as First Class</a:t>
            </a:r>
            <a:r>
              <a:rPr lang="en-GB" sz="2800" b="1" kern="1200" baseline="0" dirty="0">
                <a:solidFill>
                  <a:schemeClr val="tx1"/>
                </a:solidFill>
                <a:effectLst/>
                <a:latin typeface="Tahoma" charset="0"/>
                <a:ea typeface="ＭＳ Ｐゴシック" charset="0"/>
                <a:cs typeface="ＭＳ Ｐゴシック" charset="0"/>
              </a:rPr>
              <a:t> Data Entities  </a:t>
            </a:r>
          </a:p>
          <a:p>
            <a:pPr algn="ctr"/>
            <a:r>
              <a:rPr lang="en-GB" sz="2800" b="1" kern="1200" dirty="0">
                <a:solidFill>
                  <a:schemeClr val="tx1"/>
                </a:solidFill>
                <a:effectLst/>
                <a:latin typeface="Tahoma" charset="0"/>
                <a:ea typeface="ＭＳ Ｐゴシック" charset="0"/>
                <a:cs typeface="ＭＳ Ｐゴシック" charset="0"/>
              </a:rPr>
              <a:t> </a:t>
            </a:r>
            <a:r>
              <a:rPr lang="en-GB" sz="2800" b="1" kern="1200" dirty="0">
                <a:solidFill>
                  <a:srgbClr val="7030A0"/>
                </a:solidFill>
                <a:effectLst/>
                <a:latin typeface="Tahoma" charset="0"/>
                <a:ea typeface="ＭＳ Ｐゴシック" charset="0"/>
                <a:cs typeface="ＭＳ Ｐゴシック" charset="0"/>
              </a:rPr>
              <a:t>Open Citation Identifiers</a:t>
            </a:r>
          </a:p>
          <a:p>
            <a:pPr algn="ctr"/>
            <a:endParaRPr lang="en-GB" sz="2800" b="1" kern="1200" dirty="0">
              <a:solidFill>
                <a:srgbClr val="7030A0"/>
              </a:solidFill>
              <a:effectLst/>
              <a:latin typeface="Tahoma" charset="0"/>
              <a:ea typeface="ＭＳ Ｐゴシック" charset="0"/>
              <a:cs typeface="ＭＳ Ｐゴシック" charset="0"/>
            </a:endParaRPr>
          </a:p>
          <a:p>
            <a:pPr algn="ctr"/>
            <a:r>
              <a:rPr lang="en-GB" sz="1400" b="1" kern="1200" dirty="0">
                <a:solidFill>
                  <a:srgbClr val="FF0000"/>
                </a:solidFill>
                <a:effectLst/>
                <a:latin typeface="Tahoma" charset="0"/>
                <a:ea typeface="ＭＳ Ｐゴシック" charset="0"/>
                <a:cs typeface="ＭＳ Ｐゴシック" charset="0"/>
              </a:rPr>
              <a:t>Note: Slides 17 and 18 updated since live presentation, to remove the proposed reliance on </a:t>
            </a:r>
            <a:r>
              <a:rPr lang="en-GB" sz="1400" b="1" kern="1200" dirty="0" err="1">
                <a:solidFill>
                  <a:srgbClr val="FF0000"/>
                </a:solidFill>
                <a:effectLst/>
                <a:latin typeface="Tahoma" charset="0"/>
                <a:ea typeface="ＭＳ Ｐゴシック" charset="0"/>
                <a:cs typeface="ＭＳ Ｐゴシック" charset="0"/>
              </a:rPr>
              <a:t>ShortDOIs</a:t>
            </a:r>
            <a:r>
              <a:rPr lang="en-GB" sz="1400" b="1" kern="1200" dirty="0">
                <a:solidFill>
                  <a:srgbClr val="FF0000"/>
                </a:solidFill>
                <a:effectLst/>
                <a:latin typeface="Tahoma" charset="0"/>
                <a:ea typeface="ＭＳ Ｐゴシック" charset="0"/>
                <a:cs typeface="ＭＳ Ｐゴシック" charset="0"/>
              </a:rPr>
              <a:t>, since the future of </a:t>
            </a:r>
            <a:r>
              <a:rPr lang="en-GB" sz="1400" b="1" kern="1200" dirty="0" err="1">
                <a:solidFill>
                  <a:srgbClr val="FF0000"/>
                </a:solidFill>
                <a:effectLst/>
                <a:latin typeface="Tahoma" charset="0"/>
                <a:ea typeface="ＭＳ Ｐゴシック" charset="0"/>
                <a:cs typeface="ＭＳ Ｐゴシック" charset="0"/>
              </a:rPr>
              <a:t>ShortDOIs</a:t>
            </a:r>
            <a:r>
              <a:rPr lang="en-GB" sz="1400" b="1" kern="1200" dirty="0">
                <a:solidFill>
                  <a:srgbClr val="FF0000"/>
                </a:solidFill>
                <a:effectLst/>
                <a:latin typeface="Tahoma" charset="0"/>
                <a:ea typeface="ＭＳ Ｐゴシック" charset="0"/>
                <a:cs typeface="ＭＳ Ｐゴシック" charset="0"/>
              </a:rPr>
              <a:t> is uncertain</a:t>
            </a:r>
            <a:endParaRPr lang="en-GB" sz="1400" kern="1200" dirty="0">
              <a:solidFill>
                <a:srgbClr val="FF0000"/>
              </a:solidFill>
              <a:effectLst/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016" y="5000636"/>
            <a:ext cx="935990" cy="116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103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40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3075" y="333375"/>
            <a:ext cx="2141538" cy="633571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5288" y="333375"/>
            <a:ext cx="6275387" cy="633571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1062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333375"/>
            <a:ext cx="8281987" cy="4651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95288" y="1196975"/>
            <a:ext cx="8569325" cy="5472113"/>
          </a:xfr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30192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48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0862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288" y="1196975"/>
            <a:ext cx="4208462" cy="5472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6150" y="1196975"/>
            <a:ext cx="4208463" cy="5472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451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115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34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443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2542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9460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196975"/>
            <a:ext cx="8569325" cy="54721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01" name="Rectangle 29"/>
          <p:cNvSpPr>
            <a:spLocks noChangeArrowheads="1"/>
          </p:cNvSpPr>
          <p:nvPr/>
        </p:nvSpPr>
        <p:spPr bwMode="gray">
          <a:xfrm>
            <a:off x="395288" y="908050"/>
            <a:ext cx="8226425" cy="3175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rgbClr val="0033CC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kumimoji="1" lang="en-GB">
              <a:cs typeface="+mn-cs"/>
            </a:endParaRPr>
          </a:p>
        </p:txBody>
      </p:sp>
      <p:sp>
        <p:nvSpPr>
          <p:cNvPr id="3102" name="Rectangle 30"/>
          <p:cNvSpPr>
            <a:spLocks noGrp="1" noChangeArrowheads="1"/>
          </p:cNvSpPr>
          <p:nvPr>
            <p:ph type="title"/>
          </p:nvPr>
        </p:nvSpPr>
        <p:spPr bwMode="auto">
          <a:xfrm>
            <a:off x="395288" y="333375"/>
            <a:ext cx="8281987" cy="4651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006600"/>
          </a:solidFill>
          <a:latin typeface="Arial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006600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006600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006600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006600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rgbClr val="006600"/>
          </a:solidFill>
          <a:latin typeface="Comic Sans MS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rgbClr val="006600"/>
          </a:solidFill>
          <a:latin typeface="Comic Sans MS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rgbClr val="006600"/>
          </a:solidFill>
          <a:latin typeface="Comic Sans MS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rgbClr val="006600"/>
          </a:solidFill>
          <a:latin typeface="Comic Sans MS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60000"/>
        </a:spcBef>
        <a:spcAft>
          <a:spcPct val="0"/>
        </a:spcAft>
        <a:buClr>
          <a:srgbClr val="0033CC"/>
        </a:buClr>
        <a:buSzPct val="60000"/>
        <a:buFont typeface="Wingdings" charset="0"/>
        <a:buChar char="n"/>
        <a:defRPr>
          <a:solidFill>
            <a:schemeClr val="tx1"/>
          </a:solidFill>
          <a:latin typeface="Arial"/>
          <a:ea typeface="+mn-ea"/>
          <a:cs typeface="ＭＳ Ｐゴシック" charset="0"/>
        </a:defRPr>
      </a:lvl1pPr>
      <a:lvl2pPr marL="901700" indent="-279400" algn="l" rtl="0" eaLnBrk="0" fontAlgn="base" hangingPunct="0">
        <a:spcBef>
          <a:spcPct val="40000"/>
        </a:spcBef>
        <a:spcAft>
          <a:spcPct val="0"/>
        </a:spcAft>
        <a:buClr>
          <a:srgbClr val="FF0000"/>
        </a:buClr>
        <a:buSzPct val="100000"/>
        <a:buFont typeface="Wingdings" charset="2"/>
        <a:buChar char="§"/>
        <a:defRPr>
          <a:solidFill>
            <a:schemeClr val="tx1"/>
          </a:solidFill>
          <a:latin typeface="Arial"/>
          <a:ea typeface="+mn-ea"/>
          <a:cs typeface="Arial"/>
        </a:defRPr>
      </a:lvl2pPr>
      <a:lvl3pPr marL="1435100" indent="-247650" algn="l" rtl="0" eaLnBrk="0" fontAlgn="base" hangingPunct="0">
        <a:spcBef>
          <a:spcPct val="40000"/>
        </a:spcBef>
        <a:spcAft>
          <a:spcPct val="0"/>
        </a:spcAft>
        <a:buClr>
          <a:srgbClr val="008000"/>
        </a:buClr>
        <a:buSzPct val="50000"/>
        <a:buFont typeface="Wingdings" charset="0"/>
        <a:buChar char="n"/>
        <a:defRPr>
          <a:solidFill>
            <a:schemeClr val="tx1"/>
          </a:solidFill>
          <a:latin typeface="Arial"/>
          <a:ea typeface="Arial" charset="0"/>
          <a:cs typeface="Arial"/>
        </a:defRPr>
      </a:lvl3pPr>
      <a:lvl4pPr marL="1843088" indent="-228600" algn="l" rtl="0" eaLnBrk="0" fontAlgn="base" hangingPunct="0">
        <a:spcBef>
          <a:spcPct val="0"/>
        </a:spcBef>
        <a:spcAft>
          <a:spcPct val="0"/>
        </a:spcAft>
        <a:buClr>
          <a:schemeClr val="accent2"/>
        </a:buClr>
        <a:buSzPct val="55000"/>
        <a:buFont typeface="Wingdings" charset="0"/>
        <a:buChar char="n"/>
        <a:defRPr sz="1600">
          <a:solidFill>
            <a:schemeClr val="tx1"/>
          </a:solidFill>
          <a:latin typeface="Arial"/>
          <a:ea typeface="Arial" charset="0"/>
          <a:cs typeface="Arial"/>
        </a:defRPr>
      </a:lvl4pPr>
      <a:lvl5pPr marL="2251075" indent="-228600" algn="l" rtl="0" eaLnBrk="0" fontAlgn="base" hangingPunct="0">
        <a:spcBef>
          <a:spcPct val="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1600">
          <a:solidFill>
            <a:schemeClr val="tx1"/>
          </a:solidFill>
          <a:latin typeface="Arial"/>
          <a:ea typeface="Arial" charset="0"/>
          <a:cs typeface="Arial"/>
        </a:defRPr>
      </a:lvl5pPr>
      <a:lvl6pPr marL="2708275" indent="-228600" algn="l" rtl="0" fontAlgn="base">
        <a:spcBef>
          <a:spcPct val="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1600">
          <a:solidFill>
            <a:schemeClr val="tx1"/>
          </a:solidFill>
          <a:latin typeface="+mn-lt"/>
          <a:ea typeface="+mn-ea"/>
        </a:defRPr>
      </a:lvl6pPr>
      <a:lvl7pPr marL="3165475" indent="-228600" algn="l" rtl="0" fontAlgn="base">
        <a:spcBef>
          <a:spcPct val="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1600">
          <a:solidFill>
            <a:schemeClr val="tx1"/>
          </a:solidFill>
          <a:latin typeface="+mn-lt"/>
          <a:ea typeface="+mn-ea"/>
        </a:defRPr>
      </a:lvl7pPr>
      <a:lvl8pPr marL="3622675" indent="-228600" algn="l" rtl="0" fontAlgn="base">
        <a:spcBef>
          <a:spcPct val="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1600">
          <a:solidFill>
            <a:schemeClr val="tx1"/>
          </a:solidFill>
          <a:latin typeface="+mn-lt"/>
          <a:ea typeface="+mn-ea"/>
        </a:defRPr>
      </a:lvl8pPr>
      <a:lvl9pPr marL="4079875" indent="-228600" algn="l" rtl="0" fontAlgn="base">
        <a:spcBef>
          <a:spcPct val="0"/>
        </a:spcBef>
        <a:spcAft>
          <a:spcPct val="0"/>
        </a:spcAft>
        <a:buClr>
          <a:schemeClr val="accent1"/>
        </a:buClr>
        <a:buSzPct val="50000"/>
        <a:buFont typeface="Wingdings" charset="0"/>
        <a:buChar char="n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Citation Identifier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the new PID for citations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418" y="1196975"/>
            <a:ext cx="8746434" cy="5472113"/>
          </a:xfrm>
        </p:spPr>
        <p:txBody>
          <a:bodyPr/>
          <a:lstStyle/>
          <a:p>
            <a:r>
              <a:rPr lang="en-US" dirty="0"/>
              <a:t>Today I wish officially to launch the </a:t>
            </a:r>
            <a:r>
              <a:rPr lang="en-US" dirty="0">
                <a:solidFill>
                  <a:srgbClr val="FF0000"/>
                </a:solidFill>
              </a:rPr>
              <a:t>Open Citation Identifier </a:t>
            </a:r>
          </a:p>
          <a:p>
            <a:pPr lvl="1"/>
            <a:r>
              <a:rPr lang="en-US" dirty="0"/>
              <a:t>Abbreviated </a:t>
            </a:r>
            <a:r>
              <a:rPr lang="en-US" dirty="0">
                <a:solidFill>
                  <a:srgbClr val="FF0000"/>
                </a:solidFill>
              </a:rPr>
              <a:t>OCI</a:t>
            </a:r>
            <a:r>
              <a:rPr lang="en-US" dirty="0">
                <a:solidFill>
                  <a:srgbClr val="10B116"/>
                </a:solidFill>
              </a:rPr>
              <a:t> </a:t>
            </a:r>
            <a:r>
              <a:rPr lang="en-US" dirty="0"/>
              <a:t>(and pronounced ‘oh’ ‘see’ ‘eye’), in line with DOI</a:t>
            </a:r>
          </a:p>
          <a:p>
            <a:pPr lvl="3"/>
            <a:endParaRPr lang="en-US" dirty="0"/>
          </a:p>
          <a:p>
            <a:r>
              <a:rPr lang="en-US" dirty="0"/>
              <a:t>The scheme is created and operated by </a:t>
            </a:r>
            <a:r>
              <a:rPr lang="en-US" dirty="0" err="1">
                <a:solidFill>
                  <a:srgbClr val="9841BD"/>
                </a:solidFill>
              </a:rPr>
              <a:t>Open</a:t>
            </a:r>
            <a:r>
              <a:rPr lang="en-US" dirty="0" err="1">
                <a:solidFill>
                  <a:srgbClr val="1636B4"/>
                </a:solidFill>
              </a:rPr>
              <a:t>Citations</a:t>
            </a:r>
            <a:r>
              <a:rPr lang="en-US" dirty="0"/>
              <a:t> (</a:t>
            </a:r>
            <a:r>
              <a:rPr lang="en-US" dirty="0">
                <a:solidFill>
                  <a:srgbClr val="0432FF"/>
                </a:solidFill>
              </a:rPr>
              <a:t>http://</a:t>
            </a:r>
            <a:r>
              <a:rPr lang="en-US" dirty="0" err="1">
                <a:solidFill>
                  <a:srgbClr val="0432FF"/>
                </a:solidFill>
              </a:rPr>
              <a:t>opencitations.net</a:t>
            </a:r>
            <a:r>
              <a:rPr lang="en-US" dirty="0"/>
              <a:t>) and supports the open citations present in the </a:t>
            </a:r>
            <a:r>
              <a:rPr lang="en-US" dirty="0" err="1">
                <a:solidFill>
                  <a:srgbClr val="9841BD"/>
                </a:solidFill>
              </a:rPr>
              <a:t>Open</a:t>
            </a:r>
            <a:r>
              <a:rPr lang="en-US" dirty="0" err="1">
                <a:solidFill>
                  <a:srgbClr val="1636B4"/>
                </a:solidFill>
              </a:rPr>
              <a:t>Citations</a:t>
            </a:r>
            <a:r>
              <a:rPr lang="en-US" dirty="0"/>
              <a:t> Corpus (OCC) </a:t>
            </a:r>
            <a:r>
              <a:rPr lang="en-US" i="1" dirty="0">
                <a:solidFill>
                  <a:srgbClr val="FF0000"/>
                </a:solidFill>
              </a:rPr>
              <a:t>and</a:t>
            </a:r>
            <a:r>
              <a:rPr lang="en-US" dirty="0"/>
              <a:t> other bibliographic databases</a:t>
            </a:r>
          </a:p>
          <a:p>
            <a:pPr lvl="3"/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Each OCI has a simple structure: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B01088"/>
                </a:solidFill>
              </a:rPr>
              <a:t>oci:number-number</a:t>
            </a:r>
            <a:endParaRPr lang="en-US" dirty="0">
              <a:solidFill>
                <a:srgbClr val="B01088"/>
              </a:solidFill>
            </a:endParaRPr>
          </a:p>
          <a:p>
            <a:pPr lvl="1"/>
            <a:r>
              <a:rPr lang="en-US" dirty="0"/>
              <a:t>For example, for citations stored in the </a:t>
            </a:r>
            <a:r>
              <a:rPr lang="en-US" dirty="0" err="1">
                <a:solidFill>
                  <a:srgbClr val="9841BD"/>
                </a:solidFill>
              </a:rPr>
              <a:t>Open</a:t>
            </a:r>
            <a:r>
              <a:rPr lang="en-US" dirty="0" err="1">
                <a:solidFill>
                  <a:srgbClr val="1636B4"/>
                </a:solidFill>
              </a:rPr>
              <a:t>Citations</a:t>
            </a:r>
            <a:r>
              <a:rPr lang="en-US" dirty="0"/>
              <a:t> Corpus, </a:t>
            </a:r>
            <a:r>
              <a:rPr lang="it-IT" dirty="0">
                <a:solidFill>
                  <a:srgbClr val="B01088"/>
                </a:solidFill>
              </a:rPr>
              <a:t>oci:1-18</a:t>
            </a:r>
            <a:r>
              <a:rPr lang="en-US" dirty="0"/>
              <a:t> and </a:t>
            </a:r>
            <a:r>
              <a:rPr lang="en-US" dirty="0">
                <a:solidFill>
                  <a:srgbClr val="B01088"/>
                </a:solidFill>
              </a:rPr>
              <a:t>oci:2544384-7295288</a:t>
            </a:r>
            <a:r>
              <a:rPr lang="en-US" dirty="0"/>
              <a:t> are both valid OCIs</a:t>
            </a:r>
            <a:endParaRPr lang="it-IT" dirty="0">
              <a:solidFill>
                <a:srgbClr val="B01088"/>
              </a:solidFill>
            </a:endParaRPr>
          </a:p>
          <a:p>
            <a:pPr lvl="1"/>
            <a:r>
              <a:rPr lang="en-US" dirty="0"/>
              <a:t>The first number is the OCC identifier for </a:t>
            </a:r>
            <a:r>
              <a:rPr lang="en-US" dirty="0">
                <a:solidFill>
                  <a:srgbClr val="10B116"/>
                </a:solidFill>
              </a:rPr>
              <a:t>the citing bibliographic resource</a:t>
            </a:r>
          </a:p>
          <a:p>
            <a:pPr lvl="1"/>
            <a:r>
              <a:rPr lang="en-US" dirty="0"/>
              <a:t>The second is the OCC identifier for </a:t>
            </a:r>
            <a:r>
              <a:rPr lang="en-US" dirty="0">
                <a:solidFill>
                  <a:srgbClr val="10B116"/>
                </a:solidFill>
              </a:rPr>
              <a:t>the cited bibliographic resource </a:t>
            </a:r>
          </a:p>
          <a:p>
            <a:pPr marL="622300" lvl="1" indent="0">
              <a:buNone/>
            </a:pPr>
            <a:r>
              <a:rPr lang="en-US" dirty="0"/>
              <a:t>     (These bibliographic resource identifiers are unique within the OCC)</a:t>
            </a:r>
          </a:p>
          <a:p>
            <a:pPr marL="635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70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Open Citation Identifier </a:t>
            </a:r>
            <a:r>
              <a:rPr lang="en-US" dirty="0">
                <a:solidFill>
                  <a:srgbClr val="FF0000"/>
                </a:solidFill>
              </a:rPr>
              <a:t>Resolution Service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Open Citation Identifier Resolver is running at</a:t>
            </a:r>
            <a:r>
              <a:rPr lang="en-US" dirty="0">
                <a:solidFill>
                  <a:srgbClr val="0432FF"/>
                </a:solidFill>
              </a:rPr>
              <a:t> http://</a:t>
            </a:r>
            <a:r>
              <a:rPr lang="en-US" dirty="0" err="1">
                <a:solidFill>
                  <a:srgbClr val="0432FF"/>
                </a:solidFill>
              </a:rPr>
              <a:t>opencitations.net</a:t>
            </a:r>
            <a:r>
              <a:rPr lang="en-US" dirty="0">
                <a:solidFill>
                  <a:srgbClr val="0432FF"/>
                </a:solidFill>
              </a:rPr>
              <a:t>/</a:t>
            </a:r>
            <a:r>
              <a:rPr lang="en-US" dirty="0" err="1">
                <a:solidFill>
                  <a:srgbClr val="0432FF"/>
                </a:solidFill>
              </a:rPr>
              <a:t>oci</a:t>
            </a:r>
            <a:endParaRPr lang="en-US" dirty="0">
              <a:solidFill>
                <a:srgbClr val="0432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86" y="2335893"/>
            <a:ext cx="8739327" cy="3598546"/>
          </a:xfrm>
          <a:prstGeom prst="rect">
            <a:avLst/>
          </a:prstGeom>
          <a:ln>
            <a:solidFill>
              <a:srgbClr val="0432FF"/>
            </a:solidFill>
          </a:ln>
        </p:spPr>
      </p:pic>
    </p:spTree>
    <p:extLst>
      <p:ext uri="{BB962C8B-B14F-4D97-AF65-F5344CB8AC3E}">
        <p14:creationId xmlns:p14="http://schemas.microsoft.com/office/powerpoint/2010/main" val="1959269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B01088"/>
                </a:solidFill>
              </a:rPr>
              <a:t>oci:1-18</a:t>
            </a:r>
            <a:r>
              <a:rPr lang="en-US" dirty="0"/>
              <a:t> resolves to </a:t>
            </a:r>
            <a:r>
              <a:rPr lang="en-US" dirty="0" err="1">
                <a:solidFill>
                  <a:srgbClr val="9841BD"/>
                </a:solidFill>
              </a:rPr>
              <a:t>Open</a:t>
            </a:r>
            <a:r>
              <a:rPr lang="en-US" dirty="0" err="1">
                <a:solidFill>
                  <a:srgbClr val="1636B4"/>
                </a:solidFill>
              </a:rPr>
              <a:t>Citations</a:t>
            </a:r>
            <a:r>
              <a:rPr lang="en-US" dirty="0"/>
              <a:t> metadata for the citation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                                                       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668" y="1030145"/>
            <a:ext cx="4918671" cy="5741716"/>
          </a:xfrm>
          <a:prstGeom prst="rect">
            <a:avLst/>
          </a:prstGeom>
          <a:ln>
            <a:solidFill>
              <a:srgbClr val="0432FF"/>
            </a:solidFill>
          </a:ln>
        </p:spPr>
      </p:pic>
    </p:spTree>
    <p:extLst>
      <p:ext uri="{BB962C8B-B14F-4D97-AF65-F5344CB8AC3E}">
        <p14:creationId xmlns:p14="http://schemas.microsoft.com/office/powerpoint/2010/main" val="1176095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information about the citing and cited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B01088"/>
                </a:solidFill>
              </a:rPr>
              <a:t>Citing paper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&lt;https://w3id.org/</a:t>
            </a:r>
            <a:r>
              <a:rPr lang="en-US" dirty="0" err="1">
                <a:solidFill>
                  <a:srgbClr val="0432FF"/>
                </a:solidFill>
              </a:rPr>
              <a:t>oc</a:t>
            </a:r>
            <a:r>
              <a:rPr lang="en-US" dirty="0">
                <a:solidFill>
                  <a:srgbClr val="0432FF"/>
                </a:solidFill>
              </a:rPr>
              <a:t>/corpus/</a:t>
            </a:r>
            <a:r>
              <a:rPr lang="en-US" dirty="0" err="1">
                <a:solidFill>
                  <a:srgbClr val="0432FF"/>
                </a:solidFill>
              </a:rPr>
              <a:t>br</a:t>
            </a:r>
            <a:r>
              <a:rPr lang="en-US" dirty="0">
                <a:solidFill>
                  <a:srgbClr val="0432FF"/>
                </a:solidFill>
              </a:rPr>
              <a:t>/1&gt; </a:t>
            </a:r>
            <a:r>
              <a:rPr lang="en-US" dirty="0">
                <a:solidFill>
                  <a:srgbClr val="10B116"/>
                </a:solidFill>
              </a:rPr>
              <a:t>a</a:t>
            </a:r>
            <a:r>
              <a:rPr lang="en-US" dirty="0"/>
              <a:t> </a:t>
            </a:r>
            <a:r>
              <a:rPr lang="en-US" dirty="0" err="1">
                <a:solidFill>
                  <a:srgbClr val="0432FF"/>
                </a:solidFill>
              </a:rPr>
              <a:t>fabio:JournalArticle</a:t>
            </a:r>
            <a:r>
              <a:rPr lang="en-US" dirty="0"/>
              <a:t> 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>
                <a:solidFill>
                  <a:srgbClr val="0432FF"/>
                </a:solidFill>
              </a:rPr>
              <a:t>dcterms:title</a:t>
            </a:r>
            <a:r>
              <a:rPr lang="en-US" dirty="0"/>
              <a:t> </a:t>
            </a:r>
            <a:r>
              <a:rPr lang="en-US" sz="1600" dirty="0"/>
              <a:t>"ESMO-ESGO-ESTRO Consensus Conference on Endometrial Cancer"</a:t>
            </a:r>
            <a:r>
              <a:rPr lang="en-US" dirty="0"/>
              <a:t> 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>
                <a:solidFill>
                  <a:srgbClr val="0432FF"/>
                </a:solidFill>
              </a:rPr>
              <a:t>fabio:hasSubtitle</a:t>
            </a:r>
            <a:r>
              <a:rPr lang="en-US" dirty="0"/>
              <a:t> </a:t>
            </a:r>
            <a:r>
              <a:rPr lang="en-US" sz="1600" dirty="0"/>
              <a:t>"Diagnosis, Treatment and Follow-up"</a:t>
            </a:r>
            <a:r>
              <a:rPr lang="en-US" dirty="0"/>
              <a:t> 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>
                <a:solidFill>
                  <a:srgbClr val="0432FF"/>
                </a:solidFill>
              </a:rPr>
              <a:t>fabio:hasPublicationYear</a:t>
            </a:r>
            <a:r>
              <a:rPr lang="en-US" dirty="0"/>
              <a:t> "2016"^^</a:t>
            </a:r>
            <a:r>
              <a:rPr lang="en-US" dirty="0" err="1"/>
              <a:t>xsd:gYear</a:t>
            </a:r>
            <a:r>
              <a:rPr lang="en-US" dirty="0"/>
              <a:t> .</a:t>
            </a:r>
          </a:p>
          <a:p>
            <a:pPr marL="0" indent="0">
              <a:buNone/>
            </a:pPr>
            <a:r>
              <a:rPr lang="en-US" dirty="0"/>
              <a:t>etc.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B01088"/>
                </a:solidFill>
              </a:rPr>
              <a:t>Cited paper</a:t>
            </a:r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</a:rPr>
              <a:t>&lt;https://w3id.org/</a:t>
            </a:r>
            <a:r>
              <a:rPr lang="en-US" dirty="0" err="1">
                <a:solidFill>
                  <a:srgbClr val="0432FF"/>
                </a:solidFill>
              </a:rPr>
              <a:t>oc</a:t>
            </a:r>
            <a:r>
              <a:rPr lang="en-US" dirty="0">
                <a:solidFill>
                  <a:srgbClr val="0432FF"/>
                </a:solidFill>
              </a:rPr>
              <a:t>/corpus/</a:t>
            </a:r>
            <a:r>
              <a:rPr lang="en-US" dirty="0" err="1">
                <a:solidFill>
                  <a:srgbClr val="0432FF"/>
                </a:solidFill>
              </a:rPr>
              <a:t>br</a:t>
            </a:r>
            <a:r>
              <a:rPr lang="en-US" dirty="0">
                <a:solidFill>
                  <a:srgbClr val="0432FF"/>
                </a:solidFill>
              </a:rPr>
              <a:t>/11&gt; </a:t>
            </a:r>
            <a:r>
              <a:rPr lang="en-US" dirty="0">
                <a:solidFill>
                  <a:srgbClr val="10B116"/>
                </a:solidFill>
              </a:rPr>
              <a:t>a</a:t>
            </a:r>
            <a:r>
              <a:rPr lang="en-US" dirty="0"/>
              <a:t> </a:t>
            </a:r>
            <a:r>
              <a:rPr lang="en-US" dirty="0" err="1">
                <a:solidFill>
                  <a:srgbClr val="0432FF"/>
                </a:solidFill>
              </a:rPr>
              <a:t>fabio:JournalArticle</a:t>
            </a:r>
            <a:r>
              <a:rPr lang="en-US" dirty="0"/>
              <a:t> 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>
                <a:solidFill>
                  <a:srgbClr val="0432FF"/>
                </a:solidFill>
              </a:rPr>
              <a:t>dcterms:title</a:t>
            </a:r>
            <a:r>
              <a:rPr lang="en-US" dirty="0"/>
              <a:t> </a:t>
            </a:r>
            <a:r>
              <a:rPr lang="en-US" sz="1600" dirty="0"/>
              <a:t>"ACOG Practice Bulletin #65: Management of Endometrial Cancer" 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>
                <a:solidFill>
                  <a:srgbClr val="0432FF"/>
                </a:solidFill>
              </a:rPr>
              <a:t>fabio:hasPublicationYear</a:t>
            </a:r>
            <a:r>
              <a:rPr lang="en-US" dirty="0"/>
              <a:t> "2005"^^</a:t>
            </a:r>
            <a:r>
              <a:rPr lang="en-US" dirty="0" err="1"/>
              <a:t>xsd:gYear</a:t>
            </a:r>
            <a:r>
              <a:rPr lang="en-US" dirty="0"/>
              <a:t> .</a:t>
            </a:r>
          </a:p>
          <a:p>
            <a:pPr marL="0" indent="0">
              <a:buNone/>
            </a:pPr>
            <a:r>
              <a:rPr lang="en-US" dirty="0"/>
              <a:t>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396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Resolver also works with external data suppliers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418" y="1018070"/>
            <a:ext cx="8733182" cy="5472113"/>
          </a:xfrm>
        </p:spPr>
        <p:txBody>
          <a:bodyPr/>
          <a:lstStyle/>
          <a:p>
            <a:r>
              <a:rPr lang="en-US" dirty="0"/>
              <a:t>OCC bibliographic resource identifiers may contain a </a:t>
            </a:r>
            <a:r>
              <a:rPr lang="en-US" dirty="0">
                <a:solidFill>
                  <a:srgbClr val="B01088"/>
                </a:solidFill>
              </a:rPr>
              <a:t>supplier prefix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 short numerical string delimited by zeros that indicates the supplier of the metadata for that bibliographic resource and its references </a:t>
            </a:r>
          </a:p>
          <a:p>
            <a:pPr lvl="1"/>
            <a:r>
              <a:rPr lang="en-US" dirty="0"/>
              <a:t>For example </a:t>
            </a:r>
            <a:r>
              <a:rPr lang="en-US" dirty="0">
                <a:solidFill>
                  <a:srgbClr val="B01088"/>
                </a:solidFill>
              </a:rPr>
              <a:t>010</a:t>
            </a:r>
            <a:r>
              <a:rPr lang="en-US" dirty="0"/>
              <a:t> indicates that </a:t>
            </a:r>
            <a:r>
              <a:rPr lang="en-US" dirty="0">
                <a:solidFill>
                  <a:srgbClr val="B01088"/>
                </a:solidFill>
              </a:rPr>
              <a:t>Wikidata</a:t>
            </a:r>
            <a:r>
              <a:rPr lang="en-US" dirty="0"/>
              <a:t> is the supplier</a:t>
            </a:r>
          </a:p>
          <a:p>
            <a:pPr lvl="1"/>
            <a:r>
              <a:rPr lang="en-US" dirty="0"/>
              <a:t>Thus </a:t>
            </a:r>
            <a:r>
              <a:rPr lang="en-US" dirty="0">
                <a:solidFill>
                  <a:srgbClr val="B01088"/>
                </a:solidFill>
              </a:rPr>
              <a:t>oci:010</a:t>
            </a:r>
            <a:r>
              <a:rPr lang="en-US" dirty="0">
                <a:solidFill>
                  <a:srgbClr val="10B116"/>
                </a:solidFill>
              </a:rPr>
              <a:t>27931310</a:t>
            </a:r>
            <a:r>
              <a:rPr lang="en-US" dirty="0">
                <a:solidFill>
                  <a:srgbClr val="B01088"/>
                </a:solidFill>
              </a:rPr>
              <a:t>-010</a:t>
            </a:r>
            <a:r>
              <a:rPr lang="en-US" dirty="0">
                <a:solidFill>
                  <a:srgbClr val="10B116"/>
                </a:solidFill>
              </a:rPr>
              <a:t>22252312</a:t>
            </a:r>
            <a:r>
              <a:rPr lang="en-US" dirty="0"/>
              <a:t> is the OCI for a citation between two bibliographic resources whose metadata are recorded in </a:t>
            </a:r>
            <a:r>
              <a:rPr lang="en-US" dirty="0" err="1"/>
              <a:t>Wikidata</a:t>
            </a:r>
            <a:endParaRPr lang="en-US" dirty="0"/>
          </a:p>
          <a:p>
            <a:pPr lvl="2"/>
            <a:r>
              <a:rPr lang="en-US" dirty="0">
                <a:solidFill>
                  <a:srgbClr val="10B116"/>
                </a:solidFill>
              </a:rPr>
              <a:t>http://</a:t>
            </a:r>
            <a:r>
              <a:rPr lang="en-US" dirty="0" err="1">
                <a:solidFill>
                  <a:srgbClr val="10B116"/>
                </a:solidFill>
              </a:rPr>
              <a:t>www.wikidata.org</a:t>
            </a:r>
            <a:r>
              <a:rPr lang="en-US" dirty="0">
                <a:solidFill>
                  <a:srgbClr val="10B116"/>
                </a:solidFill>
              </a:rPr>
              <a:t>/entity/Q27931310</a:t>
            </a:r>
            <a:r>
              <a:rPr lang="en-US" dirty="0"/>
              <a:t>, the citing resource</a:t>
            </a:r>
            <a:endParaRPr lang="en-US" dirty="0">
              <a:solidFill>
                <a:srgbClr val="10B116"/>
              </a:solidFill>
            </a:endParaRPr>
          </a:p>
          <a:p>
            <a:pPr lvl="2"/>
            <a:r>
              <a:rPr lang="en-US" dirty="0">
                <a:solidFill>
                  <a:srgbClr val="10B116"/>
                </a:solidFill>
              </a:rPr>
              <a:t>http://</a:t>
            </a:r>
            <a:r>
              <a:rPr lang="en-US" dirty="0" err="1">
                <a:solidFill>
                  <a:srgbClr val="10B116"/>
                </a:solidFill>
              </a:rPr>
              <a:t>www.wikidata.org</a:t>
            </a:r>
            <a:r>
              <a:rPr lang="en-US" dirty="0">
                <a:solidFill>
                  <a:srgbClr val="10B116"/>
                </a:solidFill>
              </a:rPr>
              <a:t>/entity/Q22252312</a:t>
            </a:r>
            <a:r>
              <a:rPr lang="en-US" dirty="0"/>
              <a:t>, the cited resource</a:t>
            </a:r>
          </a:p>
          <a:p>
            <a:r>
              <a:rPr lang="en-US" dirty="0"/>
              <a:t>Using such an OCI in the Open Citation Identifier Resolver pulls </a:t>
            </a:r>
            <a:r>
              <a:rPr lang="en-US" dirty="0">
                <a:solidFill>
                  <a:srgbClr val="FF0000"/>
                </a:solidFill>
              </a:rPr>
              <a:t>live data </a:t>
            </a:r>
            <a:r>
              <a:rPr lang="en-US" dirty="0"/>
              <a:t>from the </a:t>
            </a:r>
            <a:r>
              <a:rPr lang="en-US" dirty="0" err="1">
                <a:solidFill>
                  <a:srgbClr val="B01088"/>
                </a:solidFill>
              </a:rPr>
              <a:t>Wikidata</a:t>
            </a:r>
            <a:r>
              <a:rPr lang="en-US" dirty="0">
                <a:solidFill>
                  <a:srgbClr val="B01088"/>
                </a:solidFill>
              </a:rPr>
              <a:t> SPARQL endpoint </a:t>
            </a:r>
            <a:r>
              <a:rPr lang="en-US" dirty="0"/>
              <a:t>and returns information about that citation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435" y="4658139"/>
            <a:ext cx="5182310" cy="2140226"/>
          </a:xfrm>
          <a:prstGeom prst="rect">
            <a:avLst/>
          </a:prstGeom>
          <a:ln>
            <a:solidFill>
              <a:srgbClr val="0432FF"/>
            </a:solidFill>
          </a:ln>
        </p:spPr>
      </p:pic>
    </p:spTree>
    <p:extLst>
      <p:ext uri="{BB962C8B-B14F-4D97-AF65-F5344CB8AC3E}">
        <p14:creationId xmlns:p14="http://schemas.microsoft.com/office/powerpoint/2010/main" val="45694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333375"/>
            <a:ext cx="8510173" cy="465138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Wikidata</a:t>
            </a:r>
            <a:r>
              <a:rPr lang="en-US" dirty="0"/>
              <a:t> citation retrieved using an Open Citation Identifier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Resolution of </a:t>
            </a:r>
            <a:r>
              <a:rPr lang="en-US" dirty="0">
                <a:solidFill>
                  <a:srgbClr val="B01088"/>
                </a:solidFill>
              </a:rPr>
              <a:t>oci:01027931310-01022252312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730" y="1881810"/>
            <a:ext cx="6309720" cy="4559281"/>
          </a:xfrm>
          <a:prstGeom prst="rect">
            <a:avLst/>
          </a:prstGeom>
          <a:ln>
            <a:solidFill>
              <a:srgbClr val="0432FF"/>
            </a:solidFill>
          </a:ln>
        </p:spPr>
      </p:pic>
      <p:sp>
        <p:nvSpPr>
          <p:cNvPr id="5" name="Right Arrow 4"/>
          <p:cNvSpPr/>
          <p:nvPr/>
        </p:nvSpPr>
        <p:spPr bwMode="auto">
          <a:xfrm>
            <a:off x="4559590" y="4376057"/>
            <a:ext cx="1338943" cy="174171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  <p:sp>
        <p:nvSpPr>
          <p:cNvPr id="6" name="Right Arrow 5"/>
          <p:cNvSpPr/>
          <p:nvPr/>
        </p:nvSpPr>
        <p:spPr bwMode="auto">
          <a:xfrm>
            <a:off x="4559589" y="4953831"/>
            <a:ext cx="1338943" cy="174171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11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. . . . linking to the </a:t>
            </a:r>
            <a:r>
              <a:rPr lang="en-US" dirty="0" err="1"/>
              <a:t>Wikidata</a:t>
            </a:r>
            <a:r>
              <a:rPr lang="en-US" dirty="0"/>
              <a:t> papers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Citing paper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Cited paper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29" y="1309915"/>
            <a:ext cx="6336846" cy="2392131"/>
          </a:xfrm>
          <a:prstGeom prst="rect">
            <a:avLst/>
          </a:prstGeom>
          <a:ln>
            <a:solidFill>
              <a:srgbClr val="0432FF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29" y="4407056"/>
            <a:ext cx="6336846" cy="2073771"/>
          </a:xfrm>
          <a:prstGeom prst="rect">
            <a:avLst/>
          </a:prstGeom>
          <a:ln>
            <a:solidFill>
              <a:srgbClr val="0432FF"/>
            </a:solidFill>
          </a:ln>
        </p:spPr>
      </p:pic>
    </p:spTree>
    <p:extLst>
      <p:ext uri="{BB962C8B-B14F-4D97-AF65-F5344CB8AC3E}">
        <p14:creationId xmlns:p14="http://schemas.microsoft.com/office/powerpoint/2010/main" val="1861636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resolver could also retrieve DOI data from REST APIs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88" y="1049830"/>
            <a:ext cx="8569325" cy="5472113"/>
          </a:xfrm>
        </p:spPr>
        <p:txBody>
          <a:bodyPr/>
          <a:lstStyle/>
          <a:p>
            <a:r>
              <a:rPr lang="en-US" dirty="0"/>
              <a:t>The Open Citation Identifier Resolver currently works for bibliographic resources both within the </a:t>
            </a:r>
            <a:r>
              <a:rPr lang="en-US" dirty="0" err="1">
                <a:solidFill>
                  <a:srgbClr val="9841BD"/>
                </a:solidFill>
              </a:rPr>
              <a:t>Open</a:t>
            </a:r>
            <a:r>
              <a:rPr lang="en-US" dirty="0" err="1">
                <a:solidFill>
                  <a:srgbClr val="1636B4"/>
                </a:solidFill>
              </a:rPr>
              <a:t>Citations</a:t>
            </a:r>
            <a:r>
              <a:rPr lang="en-US" dirty="0"/>
              <a:t> Corpus and within external bibliographic databases, provided that:</a:t>
            </a:r>
          </a:p>
          <a:p>
            <a:pPr lvl="1">
              <a:buFont typeface="+mj-lt"/>
              <a:buAutoNum type="alphaLcParenR"/>
            </a:pPr>
            <a:r>
              <a:rPr lang="en-US" dirty="0"/>
              <a:t>the service uses a </a:t>
            </a:r>
            <a:r>
              <a:rPr lang="en-US" dirty="0">
                <a:solidFill>
                  <a:srgbClr val="B01088"/>
                </a:solidFill>
              </a:rPr>
              <a:t>SPARQL endpoint </a:t>
            </a:r>
            <a:r>
              <a:rPr lang="en-US" dirty="0"/>
              <a:t>to makes available information about bibliographic resources and the references they contain; </a:t>
            </a:r>
            <a:r>
              <a:rPr lang="en-US" i="1" dirty="0">
                <a:solidFill>
                  <a:srgbClr val="10B116"/>
                </a:solidFill>
              </a:rPr>
              <a:t>and</a:t>
            </a:r>
          </a:p>
          <a:p>
            <a:pPr lvl="1">
              <a:buFont typeface="+mj-lt"/>
              <a:buAutoNum type="alphaLcParenR"/>
            </a:pPr>
            <a:r>
              <a:rPr lang="en-US" dirty="0"/>
              <a:t>the service uses </a:t>
            </a:r>
            <a:r>
              <a:rPr lang="en-US" dirty="0">
                <a:solidFill>
                  <a:srgbClr val="B01088"/>
                </a:solidFill>
              </a:rPr>
              <a:t>numerical identifiers </a:t>
            </a:r>
            <a:r>
              <a:rPr lang="en-US" dirty="0"/>
              <a:t>from which to construct the OCI</a:t>
            </a:r>
          </a:p>
          <a:p>
            <a:r>
              <a:rPr lang="en-US" dirty="0"/>
              <a:t>Although we have yet to implement it, it would be possible to extend this resolution service to work with references supplied via a </a:t>
            </a:r>
            <a:r>
              <a:rPr lang="en-US" dirty="0">
                <a:solidFill>
                  <a:srgbClr val="B01088"/>
                </a:solidFill>
              </a:rPr>
              <a:t>REST API</a:t>
            </a:r>
            <a:r>
              <a:rPr lang="en-US" dirty="0"/>
              <a:t>, </a:t>
            </a:r>
            <a:r>
              <a:rPr lang="en-US" i="1" dirty="0"/>
              <a:t>and </a:t>
            </a:r>
            <a:r>
              <a:rPr lang="en-US" dirty="0"/>
              <a:t>with bibliographic entities that are identified by </a:t>
            </a:r>
            <a:r>
              <a:rPr lang="en-US" dirty="0">
                <a:solidFill>
                  <a:srgbClr val="FF0000"/>
                </a:solidFill>
              </a:rPr>
              <a:t>DOIs</a:t>
            </a:r>
          </a:p>
          <a:p>
            <a:pPr lvl="1"/>
            <a:r>
              <a:rPr lang="en-US" dirty="0"/>
              <a:t>First normalize each DOI to lower case letters </a:t>
            </a:r>
            <a:endParaRPr lang="en-US" dirty="0">
              <a:solidFill>
                <a:srgbClr val="0432FF"/>
              </a:solidFill>
            </a:endParaRPr>
          </a:p>
          <a:p>
            <a:pPr lvl="1"/>
            <a:r>
              <a:rPr lang="en-US" dirty="0"/>
              <a:t>then convert it reversibly to a numerical string using a simple two-numeral lookup table for numerals, lower case letters and other characters</a:t>
            </a:r>
          </a:p>
          <a:p>
            <a:pPr lvl="2"/>
            <a:r>
              <a:rPr lang="en-GB" dirty="0"/>
              <a:t>For example, “1” becomes “01”, “2” becomes “02”,  “a” becomes “10”, “b” becomes “11” and “/” becomes “36” </a:t>
            </a:r>
          </a:p>
          <a:p>
            <a:pPr lvl="2"/>
            <a:r>
              <a:rPr lang="en-US" dirty="0"/>
              <a:t>See </a:t>
            </a:r>
            <a:r>
              <a:rPr lang="en-US" dirty="0">
                <a:solidFill>
                  <a:srgbClr val="0432FF"/>
                </a:solidFill>
              </a:rPr>
              <a:t>https://</a:t>
            </a:r>
            <a:r>
              <a:rPr lang="en-US" dirty="0" err="1">
                <a:solidFill>
                  <a:srgbClr val="0432FF"/>
                </a:solidFill>
              </a:rPr>
              <a:t>github.com</a:t>
            </a:r>
            <a:r>
              <a:rPr lang="en-US" dirty="0">
                <a:solidFill>
                  <a:srgbClr val="0432FF"/>
                </a:solidFill>
              </a:rPr>
              <a:t>/</a:t>
            </a:r>
            <a:r>
              <a:rPr lang="en-US" dirty="0" err="1">
                <a:solidFill>
                  <a:srgbClr val="0432FF"/>
                </a:solidFill>
              </a:rPr>
              <a:t>opencitations</a:t>
            </a:r>
            <a:r>
              <a:rPr lang="en-US" dirty="0">
                <a:solidFill>
                  <a:srgbClr val="0432FF"/>
                </a:solidFill>
              </a:rPr>
              <a:t>/</a:t>
            </a:r>
            <a:r>
              <a:rPr lang="en-US" dirty="0" err="1">
                <a:solidFill>
                  <a:srgbClr val="0432FF"/>
                </a:solidFill>
              </a:rPr>
              <a:t>oci</a:t>
            </a:r>
            <a:r>
              <a:rPr lang="en-US" dirty="0">
                <a:solidFill>
                  <a:srgbClr val="0432FF"/>
                </a:solidFill>
              </a:rPr>
              <a:t>/blob/master/</a:t>
            </a:r>
            <a:r>
              <a:rPr lang="en-US" dirty="0" err="1">
                <a:solidFill>
                  <a:srgbClr val="0432FF"/>
                </a:solidFill>
              </a:rPr>
              <a:t>lookup.csv</a:t>
            </a:r>
            <a:endParaRPr lang="en-US" dirty="0">
              <a:solidFill>
                <a:srgbClr val="0432FF"/>
              </a:solidFill>
            </a:endParaRPr>
          </a:p>
          <a:p>
            <a:pPr lvl="1"/>
            <a:r>
              <a:rPr lang="en-US" dirty="0"/>
              <a:t>We can then use these numerical representations of DOIs to create OCIs</a:t>
            </a:r>
          </a:p>
        </p:txBody>
      </p:sp>
    </p:spTree>
    <p:extLst>
      <p:ext uri="{BB962C8B-B14F-4D97-AF65-F5344CB8AC3E}">
        <p14:creationId xmlns:p14="http://schemas.microsoft.com/office/powerpoint/2010/main" val="159836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OCI for a </a:t>
            </a:r>
            <a:r>
              <a:rPr lang="en-US" dirty="0" err="1"/>
              <a:t>Crossref</a:t>
            </a:r>
            <a:r>
              <a:rPr lang="en-US" dirty="0"/>
              <a:t> reference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88" y="1077233"/>
            <a:ext cx="8569325" cy="5628367"/>
          </a:xfrm>
        </p:spPr>
        <p:txBody>
          <a:bodyPr/>
          <a:lstStyle/>
          <a:p>
            <a:r>
              <a:rPr lang="en-GB" dirty="0"/>
              <a:t>Thus, for the citation link in </a:t>
            </a:r>
            <a:r>
              <a:rPr lang="en-GB" dirty="0" err="1"/>
              <a:t>Crossref</a:t>
            </a:r>
            <a:r>
              <a:rPr lang="en-GB" dirty="0"/>
              <a:t> between two papers identifies by the fictitious DOIs</a:t>
            </a:r>
          </a:p>
          <a:p>
            <a:pPr lvl="1"/>
            <a:r>
              <a:rPr lang="en-GB" dirty="0"/>
              <a:t>doi:10.1234/a765 and doi:10.3456/b78</a:t>
            </a:r>
          </a:p>
          <a:p>
            <a:r>
              <a:rPr lang="en-GB" dirty="0"/>
              <a:t>The OCI would be</a:t>
            </a:r>
          </a:p>
          <a:p>
            <a:pPr lvl="1"/>
            <a:r>
              <a:rPr lang="en-GB" dirty="0"/>
              <a:t>oci</a:t>
            </a:r>
            <a:r>
              <a:rPr lang="en-GB"/>
              <a:t>:</a:t>
            </a:r>
            <a:r>
              <a:rPr lang="en-GB">
                <a:solidFill>
                  <a:srgbClr val="10B116"/>
                </a:solidFill>
              </a:rPr>
              <a:t>020010203043610070605-0200304050636110708</a:t>
            </a:r>
            <a:endParaRPr lang="en-GB" dirty="0">
              <a:solidFill>
                <a:srgbClr val="10B116"/>
              </a:solidFill>
            </a:endParaRPr>
          </a:p>
          <a:p>
            <a:pPr marL="342900" lvl="2" indent="-342900">
              <a:spcBef>
                <a:spcPct val="60000"/>
              </a:spcBef>
              <a:buClr>
                <a:srgbClr val="0033CC"/>
              </a:buClr>
              <a:buSzPct val="60000"/>
            </a:pPr>
            <a:r>
              <a:rPr lang="en-GB" dirty="0"/>
              <a:t>where </a:t>
            </a:r>
            <a:r>
              <a:rPr lang="en-US" dirty="0">
                <a:solidFill>
                  <a:srgbClr val="B01088"/>
                </a:solidFill>
              </a:rPr>
              <a:t>020</a:t>
            </a:r>
            <a:r>
              <a:rPr lang="en-US" dirty="0"/>
              <a:t> is the supplier prefix that we have already reserved for </a:t>
            </a:r>
            <a:r>
              <a:rPr lang="en-US" dirty="0" err="1"/>
              <a:t>Crossref</a:t>
            </a:r>
            <a:r>
              <a:rPr lang="en-US" dirty="0"/>
              <a:t>, and the </a:t>
            </a:r>
            <a:r>
              <a:rPr lang="en-US" dirty="0">
                <a:solidFill>
                  <a:srgbClr val="10B116"/>
                </a:solidFill>
              </a:rPr>
              <a:t>green numbers </a:t>
            </a:r>
            <a:r>
              <a:rPr lang="en-US" dirty="0"/>
              <a:t>are the reversible lookup table numerical equivalents of the characters in each of the DOIs, with the initial “doi:10/” omitted </a:t>
            </a:r>
          </a:p>
          <a:p>
            <a:pPr marL="342900" lvl="1" indent="-342900">
              <a:spcBef>
                <a:spcPct val="60000"/>
              </a:spcBef>
              <a:buClr>
                <a:srgbClr val="0033CC"/>
              </a:buClr>
              <a:buSzPct val="60000"/>
              <a:buFont typeface="Wingdings" charset="0"/>
              <a:buChar char="n"/>
            </a:pPr>
            <a:endParaRPr lang="en-US" dirty="0"/>
          </a:p>
          <a:p>
            <a:pPr marL="342900" lvl="1" indent="-342900">
              <a:spcBef>
                <a:spcPct val="60000"/>
              </a:spcBef>
              <a:buClr>
                <a:srgbClr val="0033CC"/>
              </a:buClr>
              <a:buSzPct val="60000"/>
              <a:buFont typeface="Wingdings" charset="0"/>
              <a:buChar char="n"/>
            </a:pPr>
            <a:r>
              <a:rPr lang="en-US" dirty="0">
                <a:solidFill>
                  <a:srgbClr val="FF0000"/>
                </a:solidFill>
              </a:rPr>
              <a:t>In this way, OCIs can be assigned to all half-billion </a:t>
            </a:r>
            <a:r>
              <a:rPr lang="en-US" dirty="0" err="1">
                <a:solidFill>
                  <a:srgbClr val="FF0000"/>
                </a:solidFill>
              </a:rPr>
              <a:t>Crossref</a:t>
            </a:r>
            <a:r>
              <a:rPr lang="en-US" dirty="0">
                <a:solidFill>
                  <a:srgbClr val="FF0000"/>
                </a:solidFill>
              </a:rPr>
              <a:t> open references</a:t>
            </a:r>
          </a:p>
          <a:p>
            <a:pPr marL="342900" lvl="1" indent="-342900">
              <a:spcBef>
                <a:spcPct val="60000"/>
              </a:spcBef>
              <a:buClr>
                <a:srgbClr val="0033CC"/>
              </a:buClr>
              <a:buSzPct val="60000"/>
              <a:buFont typeface="Wingdings" charset="0"/>
              <a:buChar char="n"/>
            </a:pPr>
            <a:endParaRPr lang="en-GB" dirty="0">
              <a:solidFill>
                <a:srgbClr val="FF0000"/>
              </a:solidFill>
            </a:endParaRPr>
          </a:p>
          <a:p>
            <a:pPr marL="342900" lvl="1" indent="-342900">
              <a:spcBef>
                <a:spcPct val="60000"/>
              </a:spcBef>
              <a:buClr>
                <a:srgbClr val="0033CC"/>
              </a:buClr>
              <a:buSzPct val="60000"/>
              <a:buFont typeface="Wingdings" charset="0"/>
              <a:buChar char="n"/>
            </a:pPr>
            <a:r>
              <a:rPr lang="en-US" dirty="0"/>
              <a:t>Our OCI resolution service could then resolve this OCI to pull metadata for this citation and its citing and cited resources </a:t>
            </a:r>
            <a:r>
              <a:rPr lang="en-US" dirty="0">
                <a:solidFill>
                  <a:srgbClr val="FF0000"/>
                </a:solidFill>
              </a:rPr>
              <a:t>live</a:t>
            </a:r>
            <a:r>
              <a:rPr lang="en-US" dirty="0"/>
              <a:t> from the </a:t>
            </a:r>
            <a:r>
              <a:rPr lang="en-US" dirty="0" err="1"/>
              <a:t>Crossref</a:t>
            </a:r>
            <a:r>
              <a:rPr lang="en-US" dirty="0"/>
              <a:t> REST API</a:t>
            </a:r>
          </a:p>
          <a:p>
            <a:pPr marL="342900" lvl="1" indent="-342900">
              <a:spcBef>
                <a:spcPct val="60000"/>
              </a:spcBef>
              <a:buClr>
                <a:srgbClr val="0033CC"/>
              </a:buClr>
              <a:buSzPct val="60000"/>
              <a:buFont typeface="Wingdings" charset="0"/>
              <a:buChar char="n"/>
            </a:pP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71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Acknowledgements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87" y="1621044"/>
            <a:ext cx="5303147" cy="5472113"/>
          </a:xfrm>
        </p:spPr>
        <p:txBody>
          <a:bodyPr/>
          <a:lstStyle/>
          <a:p>
            <a:r>
              <a:rPr lang="en-US" dirty="0"/>
              <a:t>Silvio </a:t>
            </a:r>
            <a:r>
              <a:rPr lang="en-US" dirty="0" err="1"/>
              <a:t>Peroni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          Co-Director of the </a:t>
            </a:r>
            <a:r>
              <a:rPr lang="en-US" dirty="0" err="1">
                <a:solidFill>
                  <a:srgbClr val="8329D8"/>
                </a:solidFill>
              </a:rPr>
              <a:t>Open</a:t>
            </a:r>
            <a:r>
              <a:rPr lang="en-US" dirty="0" err="1">
                <a:solidFill>
                  <a:srgbClr val="022BE2"/>
                </a:solidFill>
              </a:rPr>
              <a:t>Citations</a:t>
            </a:r>
            <a:r>
              <a:rPr lang="en-US" dirty="0"/>
              <a:t> Corpus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>
              <a:spcBef>
                <a:spcPts val="2400"/>
              </a:spcBef>
            </a:pPr>
            <a:r>
              <a:rPr lang="en-US" dirty="0"/>
              <a:t>The Alfred P. Sloan Foundation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   which is funding our 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104" y="1091787"/>
            <a:ext cx="2197724" cy="29003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4777305"/>
            <a:ext cx="937848" cy="98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54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Initiative for Open Citations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888" y="1082675"/>
            <a:ext cx="8569325" cy="5472113"/>
          </a:xfrm>
        </p:spPr>
        <p:txBody>
          <a:bodyPr/>
          <a:lstStyle/>
          <a:p>
            <a:r>
              <a:rPr lang="en-US" dirty="0"/>
              <a:t>Why is it important to discuss citations now?</a:t>
            </a:r>
          </a:p>
          <a:p>
            <a:r>
              <a:rPr lang="en-US" dirty="0"/>
              <a:t>Because the </a:t>
            </a:r>
            <a:r>
              <a:rPr lang="en-US" dirty="0">
                <a:solidFill>
                  <a:srgbClr val="CC0099"/>
                </a:solidFill>
              </a:rPr>
              <a:t>Initiative for Open Citations</a:t>
            </a:r>
            <a:r>
              <a:rPr lang="en-US" dirty="0"/>
              <a:t> (</a:t>
            </a:r>
            <a:r>
              <a:rPr lang="en-US" dirty="0">
                <a:solidFill>
                  <a:srgbClr val="0432FF"/>
                </a:solidFill>
              </a:rPr>
              <a:t>https://i4oc.org</a:t>
            </a:r>
            <a:r>
              <a:rPr lang="en-US" dirty="0"/>
              <a:t>), launched on April 6 last year, has persuaded almost all the major scholarly publishers to </a:t>
            </a:r>
            <a:r>
              <a:rPr lang="en-US" dirty="0">
                <a:solidFill>
                  <a:srgbClr val="FF0000"/>
                </a:solidFill>
              </a:rPr>
              <a:t>open</a:t>
            </a:r>
            <a:r>
              <a:rPr lang="en-US" b="1" dirty="0"/>
              <a:t> </a:t>
            </a:r>
            <a:r>
              <a:rPr lang="en-US" dirty="0"/>
              <a:t>the reference lists they submit to </a:t>
            </a:r>
            <a:r>
              <a:rPr lang="en-US" dirty="0" err="1"/>
              <a:t>Crossref</a:t>
            </a:r>
            <a:r>
              <a:rPr lang="en-US" dirty="0"/>
              <a:t> </a:t>
            </a:r>
            <a:endParaRPr lang="en-US" b="1" dirty="0"/>
          </a:p>
          <a:p>
            <a:pPr lvl="1"/>
            <a:r>
              <a:rPr lang="en-GB" dirty="0"/>
              <a:t>Before I4OC, only 1% of these were open</a:t>
            </a:r>
          </a:p>
          <a:p>
            <a:pPr lvl="1"/>
            <a:r>
              <a:rPr lang="en-GB" dirty="0"/>
              <a:t>Now, in January 2018, </a:t>
            </a:r>
            <a:r>
              <a:rPr lang="en-GB" dirty="0">
                <a:solidFill>
                  <a:srgbClr val="FF0000"/>
                </a:solidFill>
              </a:rPr>
              <a:t>more that 50% </a:t>
            </a:r>
            <a:r>
              <a:rPr lang="en-GB" dirty="0"/>
              <a:t>of the ~38 million articles with references deposited with </a:t>
            </a:r>
            <a:r>
              <a:rPr lang="en-GB" dirty="0" err="1"/>
              <a:t>Crossref</a:t>
            </a:r>
            <a:r>
              <a:rPr lang="en-GB" dirty="0"/>
              <a:t> are open</a:t>
            </a:r>
          </a:p>
          <a:p>
            <a:pPr lvl="1"/>
            <a:r>
              <a:rPr lang="en-GB" dirty="0"/>
              <a:t>So there are now almost </a:t>
            </a:r>
            <a:r>
              <a:rPr lang="en-GB" dirty="0">
                <a:solidFill>
                  <a:srgbClr val="FF0000"/>
                </a:solidFill>
              </a:rPr>
              <a:t>half a billion </a:t>
            </a:r>
            <a:r>
              <a:rPr lang="en-GB" dirty="0"/>
              <a:t>open journal article references!</a:t>
            </a:r>
          </a:p>
          <a:p>
            <a:r>
              <a:rPr lang="en-GB" dirty="0" err="1"/>
              <a:t>Crossref</a:t>
            </a:r>
            <a:r>
              <a:rPr lang="en-GB" dirty="0"/>
              <a:t> is to be </a:t>
            </a:r>
            <a:r>
              <a:rPr lang="en-GB" dirty="0">
                <a:solidFill>
                  <a:srgbClr val="B01088"/>
                </a:solidFill>
              </a:rPr>
              <a:t>greatly thanked </a:t>
            </a:r>
            <a:r>
              <a:rPr lang="en-GB" dirty="0"/>
              <a:t>for hosting these references and making them available to the community via its API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11551" y="241697"/>
            <a:ext cx="1621235" cy="64849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329" y="4810539"/>
            <a:ext cx="3507946" cy="12075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29" y="4810539"/>
            <a:ext cx="2632074" cy="116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19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FF0000"/>
                </a:solidFill>
              </a:rPr>
              <a:t>Thank you!</a:t>
            </a:r>
            <a:endParaRPr lang="en-US"/>
          </a:p>
        </p:txBody>
      </p:sp>
      <p:sp>
        <p:nvSpPr>
          <p:cNvPr id="4" name="Text Box 1054"/>
          <p:cNvSpPr txBox="1">
            <a:spLocks noChangeArrowheads="1"/>
          </p:cNvSpPr>
          <p:nvPr/>
        </p:nvSpPr>
        <p:spPr bwMode="auto">
          <a:xfrm>
            <a:off x="2518240" y="3458118"/>
            <a:ext cx="305814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1400" err="1">
                <a:solidFill>
                  <a:srgbClr val="CC3300"/>
                </a:solidFill>
                <a:latin typeface="Arial"/>
                <a:cs typeface="Arial"/>
              </a:rPr>
              <a:t>david.shotton@opencitations.net</a:t>
            </a:r>
            <a:endParaRPr lang="en-US" sz="1000">
              <a:solidFill>
                <a:srgbClr val="CC3300"/>
              </a:solidFill>
              <a:latin typeface="Arial"/>
              <a:cs typeface="Arial"/>
            </a:endParaRPr>
          </a:p>
        </p:txBody>
      </p:sp>
      <p:sp>
        <p:nvSpPr>
          <p:cNvPr id="5" name="Text Box 31"/>
          <p:cNvSpPr txBox="1">
            <a:spLocks noChangeArrowheads="1"/>
          </p:cNvSpPr>
          <p:nvPr/>
        </p:nvSpPr>
        <p:spPr bwMode="auto">
          <a:xfrm>
            <a:off x="2518240" y="3116493"/>
            <a:ext cx="3024188" cy="400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2000">
                <a:latin typeface="Arial"/>
                <a:cs typeface="Arial"/>
              </a:rPr>
              <a:t>David Shotton</a:t>
            </a:r>
          </a:p>
        </p:txBody>
      </p:sp>
      <p:grpSp>
        <p:nvGrpSpPr>
          <p:cNvPr id="14" name="Gruppo 13"/>
          <p:cNvGrpSpPr/>
          <p:nvPr/>
        </p:nvGrpSpPr>
        <p:grpSpPr>
          <a:xfrm>
            <a:off x="2442794" y="1472635"/>
            <a:ext cx="3158251" cy="1365431"/>
            <a:chOff x="2235067" y="1906485"/>
            <a:chExt cx="4632404" cy="1919922"/>
          </a:xfrm>
        </p:grpSpPr>
        <p:pic>
          <p:nvPicPr>
            <p:cNvPr id="8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17806" y="1906485"/>
              <a:ext cx="1634110" cy="1039353"/>
            </a:xfrm>
            <a:prstGeom prst="rect">
              <a:avLst/>
            </a:prstGeom>
          </p:spPr>
        </p:pic>
        <p:pic>
          <p:nvPicPr>
            <p:cNvPr id="9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35067" y="2994680"/>
              <a:ext cx="4632404" cy="831727"/>
            </a:xfrm>
            <a:prstGeom prst="rect">
              <a:avLst/>
            </a:prstGeom>
          </p:spPr>
        </p:pic>
      </p:grpSp>
      <p:sp>
        <p:nvSpPr>
          <p:cNvPr id="15" name="CasellaDiTesto 9"/>
          <p:cNvSpPr txBox="1"/>
          <p:nvPr/>
        </p:nvSpPr>
        <p:spPr>
          <a:xfrm>
            <a:off x="2410203" y="5231049"/>
            <a:ext cx="44233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/>
              <a:t>Website: 	</a:t>
            </a:r>
            <a:r>
              <a:rPr lang="it-IT" sz="1600">
                <a:solidFill>
                  <a:srgbClr val="00B050"/>
                </a:solidFill>
              </a:rPr>
              <a:t>http://</a:t>
            </a:r>
            <a:r>
              <a:rPr lang="it-IT" sz="1600" err="1">
                <a:solidFill>
                  <a:srgbClr val="00B050"/>
                </a:solidFill>
              </a:rPr>
              <a:t>opencitations.net</a:t>
            </a:r>
            <a:endParaRPr lang="it-IT" sz="1600">
              <a:solidFill>
                <a:srgbClr val="00B050"/>
              </a:solidFill>
            </a:endParaRPr>
          </a:p>
          <a:p>
            <a:r>
              <a:rPr lang="it-IT" sz="1600"/>
              <a:t>Email: 	</a:t>
            </a:r>
            <a:r>
              <a:rPr lang="it-IT" sz="1600" err="1"/>
              <a:t>contact@opencitations.net</a:t>
            </a:r>
            <a:endParaRPr lang="it-IT" sz="1600"/>
          </a:p>
          <a:p>
            <a:r>
              <a:rPr lang="it-IT" sz="1600" err="1"/>
              <a:t>Twitter</a:t>
            </a:r>
            <a:r>
              <a:rPr lang="it-IT" sz="1600"/>
              <a:t>: 	@</a:t>
            </a:r>
            <a:r>
              <a:rPr lang="it-IT" sz="1600" err="1"/>
              <a:t>opencitations</a:t>
            </a:r>
            <a:endParaRPr lang="it-IT" sz="1600"/>
          </a:p>
          <a:p>
            <a:r>
              <a:rPr lang="it-IT" sz="1600"/>
              <a:t>Blog:	</a:t>
            </a:r>
            <a:r>
              <a:rPr lang="it-IT" sz="1600" err="1"/>
              <a:t>https</a:t>
            </a:r>
            <a:r>
              <a:rPr lang="it-IT" sz="1600"/>
              <a:t>://</a:t>
            </a:r>
            <a:r>
              <a:rPr lang="it-IT" sz="1600" err="1"/>
              <a:t>opencitations.wordpress.com</a:t>
            </a:r>
            <a:endParaRPr lang="it-IT" sz="1600"/>
          </a:p>
        </p:txBody>
      </p:sp>
    </p:spTree>
    <p:extLst>
      <p:ext uri="{BB962C8B-B14F-4D97-AF65-F5344CB8AC3E}">
        <p14:creationId xmlns:p14="http://schemas.microsoft.com/office/powerpoint/2010/main" val="2069431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Citations are relationships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196975"/>
            <a:ext cx="8759687" cy="5472113"/>
          </a:xfrm>
        </p:spPr>
        <p:txBody>
          <a:bodyPr/>
          <a:lstStyle/>
          <a:p>
            <a:r>
              <a:rPr lang="en-US" dirty="0"/>
              <a:t>This meeting has been full of discussion about </a:t>
            </a:r>
            <a:r>
              <a:rPr lang="en-US" dirty="0">
                <a:solidFill>
                  <a:srgbClr val="B01088"/>
                </a:solidFill>
              </a:rPr>
              <a:t>ENTITY identifiers</a:t>
            </a:r>
          </a:p>
          <a:p>
            <a:pPr lvl="1"/>
            <a:r>
              <a:rPr lang="en-US" dirty="0"/>
              <a:t>DOIs</a:t>
            </a:r>
          </a:p>
          <a:p>
            <a:pPr lvl="1"/>
            <a:r>
              <a:rPr lang="en-US" dirty="0"/>
              <a:t>ORCIDs</a:t>
            </a:r>
          </a:p>
          <a:p>
            <a:pPr lvl="1"/>
            <a:r>
              <a:rPr lang="en-US" dirty="0" err="1"/>
              <a:t>OrgIDs</a:t>
            </a:r>
            <a:endParaRPr lang="en-US" dirty="0"/>
          </a:p>
          <a:p>
            <a:pPr lvl="1"/>
            <a:r>
              <a:rPr lang="en-US" dirty="0"/>
              <a:t>etc.</a:t>
            </a:r>
          </a:p>
          <a:p>
            <a:endParaRPr lang="en-US" dirty="0"/>
          </a:p>
          <a:p>
            <a:r>
              <a:rPr lang="en-US" dirty="0"/>
              <a:t>But I’m here today to talk about a hitherto neglected area</a:t>
            </a:r>
          </a:p>
          <a:p>
            <a:endParaRPr lang="en-US" dirty="0"/>
          </a:p>
          <a:p>
            <a:pPr lvl="1"/>
            <a:r>
              <a:rPr lang="en-US" sz="2400" dirty="0">
                <a:solidFill>
                  <a:srgbClr val="B01088"/>
                </a:solidFill>
              </a:rPr>
              <a:t>Identifiers for RELATIONSHIPS, specifically CITATIONS</a:t>
            </a:r>
          </a:p>
          <a:p>
            <a:pPr lvl="1"/>
            <a:endParaRPr lang="en-US" sz="2400" dirty="0">
              <a:solidFill>
                <a:srgbClr val="B01088"/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792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19" y="1427921"/>
            <a:ext cx="2657061" cy="152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treat relationships?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816" y="1427921"/>
            <a:ext cx="2657061" cy="1524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Relationships are normally treated simply as the links between entities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3072"/>
              </a:spcBef>
            </a:pPr>
            <a:r>
              <a:rPr lang="en-US" dirty="0"/>
              <a:t>An alternative richer view is to regard them as </a:t>
            </a:r>
            <a:r>
              <a:rPr lang="en-US" dirty="0">
                <a:solidFill>
                  <a:srgbClr val="B01088"/>
                </a:solidFill>
              </a:rPr>
              <a:t>data entities </a:t>
            </a:r>
            <a:r>
              <a:rPr lang="en-US" dirty="0"/>
              <a:t>in their own right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>
              <a:spcAft>
                <a:spcPts val="1200"/>
              </a:spcAft>
            </a:pPr>
            <a:r>
              <a:rPr lang="en-US" dirty="0"/>
              <a:t>which permits us to endow the relationships with </a:t>
            </a:r>
            <a:r>
              <a:rPr lang="en-US" dirty="0">
                <a:solidFill>
                  <a:srgbClr val="B01088"/>
                </a:solidFill>
              </a:rPr>
              <a:t>PROPERTIES</a:t>
            </a:r>
          </a:p>
          <a:p>
            <a:pPr marL="2757488" lvl="1" indent="0">
              <a:spcBef>
                <a:spcPts val="0"/>
              </a:spcBef>
              <a:buNone/>
            </a:pPr>
            <a:r>
              <a:rPr lang="en-US" dirty="0">
                <a:solidFill>
                  <a:srgbClr val="B01088"/>
                </a:solidFill>
              </a:rPr>
              <a:t>     has start date</a:t>
            </a:r>
          </a:p>
          <a:p>
            <a:pPr marL="2757488" lvl="1" indent="0">
              <a:spcBef>
                <a:spcPts val="0"/>
              </a:spcBef>
              <a:buNone/>
            </a:pPr>
            <a:r>
              <a:rPr lang="en-US" dirty="0">
                <a:solidFill>
                  <a:srgbClr val="B01088"/>
                </a:solidFill>
              </a:rPr>
              <a:t>     has duration</a:t>
            </a:r>
          </a:p>
          <a:p>
            <a:pPr marL="2757488" lvl="1" indent="0">
              <a:spcBef>
                <a:spcPts val="0"/>
              </a:spcBef>
              <a:buNone/>
            </a:pPr>
            <a:r>
              <a:rPr lang="en-US" dirty="0">
                <a:solidFill>
                  <a:srgbClr val="B01088"/>
                </a:solidFill>
              </a:rPr>
              <a:t>     has type</a:t>
            </a:r>
          </a:p>
          <a:p>
            <a:pPr marL="2757488" lvl="1" indent="0">
              <a:spcBef>
                <a:spcPts val="0"/>
              </a:spcBef>
              <a:buNone/>
            </a:pPr>
            <a:r>
              <a:rPr lang="en-US" dirty="0">
                <a:solidFill>
                  <a:srgbClr val="B01088"/>
                </a:solidFill>
              </a:rPr>
              <a:t>     has persistent identifier</a:t>
            </a:r>
          </a:p>
          <a:p>
            <a:pPr marL="2757488" lvl="1" indent="0">
              <a:spcBef>
                <a:spcPts val="0"/>
              </a:spcBef>
              <a:buNone/>
            </a:pPr>
            <a:r>
              <a:rPr lang="en-US" dirty="0">
                <a:solidFill>
                  <a:srgbClr val="B01088"/>
                </a:solidFill>
              </a:rPr>
              <a:t>     etc.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3551583" y="2189921"/>
            <a:ext cx="1543878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582307" y="2049532"/>
            <a:ext cx="956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01088"/>
                </a:solidFill>
              </a:rPr>
              <a:t>Entity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49448" y="2095777"/>
            <a:ext cx="956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01088"/>
                </a:solidFill>
              </a:rPr>
              <a:t>Entity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07018" y="1821413"/>
            <a:ext cx="12257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0B116"/>
                </a:solidFill>
              </a:rPr>
              <a:t>relationship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033672" y="3573532"/>
            <a:ext cx="6645961" cy="1093763"/>
            <a:chOff x="1033672" y="3573532"/>
            <a:chExt cx="6645961" cy="109376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9845" y="3573532"/>
              <a:ext cx="2189788" cy="1083922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5783468" y="3940669"/>
              <a:ext cx="11858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B01088"/>
                  </a:solidFill>
                </a:rPr>
                <a:t>has related</a:t>
              </a:r>
            </a:p>
            <a:p>
              <a:r>
                <a:rPr lang="en-US" sz="1600" dirty="0">
                  <a:solidFill>
                    <a:srgbClr val="B01088"/>
                  </a:solidFill>
                </a:rPr>
                <a:t>Entity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672" y="3583373"/>
              <a:ext cx="2189788" cy="1083922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327295" y="3950510"/>
              <a:ext cx="11858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B01088"/>
                  </a:solidFill>
                </a:rPr>
                <a:t>has related</a:t>
              </a:r>
            </a:p>
            <a:p>
              <a:r>
                <a:rPr lang="en-US" sz="1600" dirty="0">
                  <a:solidFill>
                    <a:srgbClr val="B01088"/>
                  </a:solidFill>
                </a:rPr>
                <a:t>Entity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437303" y="3868134"/>
              <a:ext cx="21103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0B116"/>
                  </a:solidFill>
                </a:rPr>
                <a:t>Relationship</a:t>
              </a:r>
            </a:p>
          </p:txBody>
        </p:sp>
        <p:sp>
          <p:nvSpPr>
            <p:cNvPr id="21" name="Left-Right Arrow 20"/>
            <p:cNvSpPr/>
            <p:nvPr/>
          </p:nvSpPr>
          <p:spPr bwMode="auto">
            <a:xfrm>
              <a:off x="3101009" y="3717236"/>
              <a:ext cx="2511287" cy="834202"/>
            </a:xfrm>
            <a:prstGeom prst="leftRightArrow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444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346845"/>
            <a:ext cx="8281987" cy="465138"/>
          </a:xfrm>
        </p:spPr>
        <p:txBody>
          <a:bodyPr/>
          <a:lstStyle/>
          <a:p>
            <a:r>
              <a:rPr lang="en-US" dirty="0"/>
              <a:t>Two views of a citation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395288" y="1051201"/>
            <a:ext cx="7688538" cy="54721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33CC"/>
              </a:buClr>
              <a:buSzPct val="60000"/>
              <a:buFont typeface="Wingdings" charset="0"/>
              <a:buChar char="n"/>
              <a:defRPr>
                <a:solidFill>
                  <a:schemeClr val="tx1"/>
                </a:solidFill>
                <a:latin typeface="Arial"/>
                <a:ea typeface="+mn-ea"/>
                <a:cs typeface="ＭＳ Ｐゴシック" charset="0"/>
              </a:defRPr>
            </a:lvl1pPr>
            <a:lvl2pPr marL="901700" indent="-2794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charset="2"/>
              <a:buChar char="§"/>
              <a:defRPr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435100" indent="-2476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8000"/>
              </a:buClr>
              <a:buSzPct val="50000"/>
              <a:buFont typeface="Wingdings" charset="0"/>
              <a:buChar char="n"/>
              <a:defRPr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3pPr>
            <a:lvl4pPr marL="18430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charset="0"/>
              <a:buChar char="n"/>
              <a:defRPr sz="16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4pPr>
            <a:lvl5pPr marL="2251075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16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5pPr>
            <a:lvl6pPr marL="2708275" indent="-228600" algn="l" rtl="0" fontAlgn="base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3165475" indent="-228600" algn="l" rtl="0" fontAlgn="base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622675" indent="-228600" algn="l" rtl="0" fontAlgn="base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4079875" indent="-228600" algn="l" rtl="0" fontAlgn="base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kern="0" dirty="0"/>
              <a:t>A citation as a link</a:t>
            </a:r>
          </a:p>
          <a:p>
            <a:endParaRPr lang="en-US" sz="1800" kern="0" dirty="0"/>
          </a:p>
          <a:p>
            <a:endParaRPr lang="en-US" sz="1800" kern="0" dirty="0"/>
          </a:p>
          <a:p>
            <a:endParaRPr lang="en-US" sz="1800" kern="0" dirty="0"/>
          </a:p>
          <a:p>
            <a:endParaRPr lang="en-US" sz="1800" kern="0" dirty="0"/>
          </a:p>
          <a:p>
            <a:endParaRPr lang="en-US" sz="1800" kern="0" dirty="0"/>
          </a:p>
          <a:p>
            <a:r>
              <a:rPr lang="en-US" sz="1800" kern="0" dirty="0"/>
              <a:t>A citation as an entity</a:t>
            </a:r>
          </a:p>
          <a:p>
            <a:endParaRPr lang="en-US" sz="1800" kern="0" dirty="0"/>
          </a:p>
          <a:p>
            <a:endParaRPr lang="en-US" sz="1800" kern="0" dirty="0"/>
          </a:p>
          <a:p>
            <a:pPr marL="622300" lvl="1" indent="0">
              <a:spcBef>
                <a:spcPts val="3000"/>
              </a:spcBef>
              <a:buNone/>
            </a:pPr>
            <a:r>
              <a:rPr lang="en-US" dirty="0">
                <a:solidFill>
                  <a:srgbClr val="B01088"/>
                </a:solidFill>
              </a:rPr>
              <a:t>		   	</a:t>
            </a:r>
            <a:r>
              <a:rPr lang="en-US" sz="1800" dirty="0">
                <a:solidFill>
                  <a:srgbClr val="B01088"/>
                </a:solidFill>
              </a:rPr>
              <a:t>has time span:       6 years</a:t>
            </a:r>
          </a:p>
          <a:p>
            <a:pPr marL="622300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B01088"/>
                </a:solidFill>
              </a:rPr>
              <a:t>		    	has type:                Self-citation</a:t>
            </a:r>
          </a:p>
          <a:p>
            <a:pPr marL="622300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B01088"/>
                </a:solidFill>
              </a:rPr>
              <a:t>		    	is international:      Yes</a:t>
            </a:r>
          </a:p>
          <a:p>
            <a:pPr marL="622300" lvl="1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B01088"/>
                </a:solidFill>
              </a:rPr>
              <a:t>		    	has identifier:         </a:t>
            </a:r>
            <a:r>
              <a:rPr lang="it-IT" sz="1800" dirty="0">
                <a:solidFill>
                  <a:srgbClr val="B01088"/>
                </a:solidFill>
              </a:rPr>
              <a:t>oci:7295288-3962641</a:t>
            </a:r>
            <a:endParaRPr lang="en-US" sz="1800" dirty="0">
              <a:solidFill>
                <a:srgbClr val="B01088"/>
              </a:solidFill>
            </a:endParaRPr>
          </a:p>
          <a:p>
            <a:endParaRPr lang="en-US" sz="1800" kern="0" dirty="0"/>
          </a:p>
        </p:txBody>
      </p:sp>
      <p:grpSp>
        <p:nvGrpSpPr>
          <p:cNvPr id="35" name="Group 34"/>
          <p:cNvGrpSpPr/>
          <p:nvPr/>
        </p:nvGrpSpPr>
        <p:grpSpPr>
          <a:xfrm>
            <a:off x="482728" y="1460928"/>
            <a:ext cx="8225608" cy="1786327"/>
            <a:chOff x="482728" y="1460928"/>
            <a:chExt cx="8225608" cy="1786327"/>
          </a:xfrm>
        </p:grpSpPr>
        <p:cxnSp>
          <p:nvCxnSpPr>
            <p:cNvPr id="4" name="Straight Arrow Connector 3"/>
            <p:cNvCxnSpPr/>
            <p:nvPr/>
          </p:nvCxnSpPr>
          <p:spPr bwMode="auto">
            <a:xfrm>
              <a:off x="4016761" y="2330002"/>
              <a:ext cx="1543878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4394267" y="1927846"/>
              <a:ext cx="5936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10B116"/>
                  </a:solidFill>
                </a:rPr>
                <a:t>cites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728" y="1460928"/>
              <a:ext cx="3377718" cy="1786327"/>
            </a:xfrm>
            <a:prstGeom prst="rect">
              <a:avLst/>
            </a:prstGeom>
            <a:ln w="28575">
              <a:solidFill>
                <a:srgbClr val="0432FF"/>
              </a:solidFill>
            </a:ln>
          </p:spPr>
        </p:pic>
        <p:sp>
          <p:nvSpPr>
            <p:cNvPr id="24" name="TextBox 23"/>
            <p:cNvSpPr txBox="1"/>
            <p:nvPr/>
          </p:nvSpPr>
          <p:spPr>
            <a:xfrm>
              <a:off x="2154474" y="2058369"/>
              <a:ext cx="1050609" cy="83099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B01088"/>
                  </a:solidFill>
                </a:rPr>
                <a:t>Citing </a:t>
              </a:r>
            </a:p>
            <a:p>
              <a:r>
                <a:rPr lang="en-US" dirty="0">
                  <a:solidFill>
                    <a:srgbClr val="B01088"/>
                  </a:solidFill>
                </a:rPr>
                <a:t>article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0589" y="1460928"/>
              <a:ext cx="3067747" cy="1786327"/>
            </a:xfrm>
            <a:prstGeom prst="rect">
              <a:avLst/>
            </a:prstGeom>
            <a:ln w="28575">
              <a:solidFill>
                <a:srgbClr val="0432FF"/>
              </a:solidFill>
            </a:ln>
          </p:spPr>
        </p:pic>
        <p:sp>
          <p:nvSpPr>
            <p:cNvPr id="25" name="TextBox 24"/>
            <p:cNvSpPr txBox="1"/>
            <p:nvPr/>
          </p:nvSpPr>
          <p:spPr>
            <a:xfrm>
              <a:off x="6478381" y="2058369"/>
              <a:ext cx="1005403" cy="83099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B01088"/>
                  </a:solidFill>
                </a:rPr>
                <a:t>Cited </a:t>
              </a:r>
            </a:p>
            <a:p>
              <a:r>
                <a:rPr lang="en-US" dirty="0">
                  <a:solidFill>
                    <a:srgbClr val="B01088"/>
                  </a:solidFill>
                </a:rPr>
                <a:t>article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60688" y="4048852"/>
            <a:ext cx="8565460" cy="1086838"/>
            <a:chOff x="560688" y="4048852"/>
            <a:chExt cx="8565460" cy="1086838"/>
          </a:xfrm>
        </p:grpSpPr>
        <p:sp>
          <p:nvSpPr>
            <p:cNvPr id="31" name="TextBox 30"/>
            <p:cNvSpPr txBox="1"/>
            <p:nvPr/>
          </p:nvSpPr>
          <p:spPr>
            <a:xfrm>
              <a:off x="7958584" y="4275185"/>
              <a:ext cx="1167564" cy="64633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B01088"/>
                  </a:solidFill>
                </a:rPr>
                <a:t>has cited </a:t>
              </a:r>
            </a:p>
            <a:p>
              <a:r>
                <a:rPr lang="en-US" sz="1800" dirty="0">
                  <a:solidFill>
                    <a:srgbClr val="B01088"/>
                  </a:solidFill>
                </a:rPr>
                <a:t>article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60688" y="4238953"/>
              <a:ext cx="1226874" cy="64633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B01088"/>
                  </a:solidFill>
                </a:rPr>
                <a:t>has citing </a:t>
              </a:r>
            </a:p>
            <a:p>
              <a:r>
                <a:rPr lang="en-US" sz="1800" dirty="0">
                  <a:solidFill>
                    <a:srgbClr val="B01088"/>
                  </a:solidFill>
                </a:rPr>
                <a:t>article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936139" y="4275185"/>
              <a:ext cx="20953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0B116"/>
                  </a:solidFill>
                </a:rPr>
                <a:t>The Citation</a:t>
              </a:r>
            </a:p>
          </p:txBody>
        </p:sp>
        <p:sp>
          <p:nvSpPr>
            <p:cNvPr id="30" name="Right Arrow 29"/>
            <p:cNvSpPr/>
            <p:nvPr/>
          </p:nvSpPr>
          <p:spPr bwMode="auto">
            <a:xfrm>
              <a:off x="3872207" y="4048852"/>
              <a:ext cx="2126974" cy="972279"/>
            </a:xfrm>
            <a:prstGeom prst="rightArrow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endParaRP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8134" y="4136463"/>
              <a:ext cx="1889411" cy="999227"/>
            </a:xfrm>
            <a:prstGeom prst="rect">
              <a:avLst/>
            </a:prstGeom>
            <a:ln>
              <a:solidFill>
                <a:srgbClr val="0432FF"/>
              </a:solidFill>
            </a:ln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8091" y="4110317"/>
              <a:ext cx="1716022" cy="999227"/>
            </a:xfrm>
            <a:prstGeom prst="rect">
              <a:avLst/>
            </a:prstGeom>
            <a:ln>
              <a:solidFill>
                <a:srgbClr val="0432FF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79613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052" y="333375"/>
            <a:ext cx="8646561" cy="465138"/>
          </a:xfrm>
        </p:spPr>
        <p:txBody>
          <a:bodyPr/>
          <a:lstStyle/>
          <a:p>
            <a:r>
              <a:rPr lang="en-US" sz="2200" dirty="0"/>
              <a:t>What does it take to turn a citation into a </a:t>
            </a:r>
            <a:r>
              <a:rPr lang="en-US" sz="2200" dirty="0">
                <a:solidFill>
                  <a:srgbClr val="FF0000"/>
                </a:solidFill>
              </a:rPr>
              <a:t>First Class Data Entity</a:t>
            </a:r>
            <a:r>
              <a:rPr lang="en-US" sz="2200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88" y="1097135"/>
            <a:ext cx="8569325" cy="2818434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It must be </a:t>
            </a:r>
            <a:r>
              <a:rPr lang="en-US" dirty="0">
                <a:solidFill>
                  <a:srgbClr val="B01088"/>
                </a:solidFill>
              </a:rPr>
              <a:t>definable </a:t>
            </a:r>
            <a:r>
              <a:rPr lang="en-US" dirty="0"/>
              <a:t>in a machine-readable manner</a:t>
            </a:r>
            <a:r>
              <a:rPr lang="en-US" dirty="0">
                <a:solidFill>
                  <a:srgbClr val="B01088"/>
                </a:solidFill>
              </a:rPr>
              <a:t> </a:t>
            </a:r>
          </a:p>
          <a:p>
            <a:pPr lvl="1">
              <a:spcBef>
                <a:spcPts val="0"/>
              </a:spcBef>
            </a:pPr>
            <a:r>
              <a:rPr lang="en-US" dirty="0"/>
              <a:t>as a member of the </a:t>
            </a:r>
            <a:r>
              <a:rPr lang="en-US" dirty="0">
                <a:solidFill>
                  <a:srgbClr val="10B116"/>
                </a:solidFill>
              </a:rPr>
              <a:t>class “Citation” </a:t>
            </a:r>
            <a:r>
              <a:rPr lang="en-US" dirty="0"/>
              <a:t>with appropriate </a:t>
            </a:r>
            <a:r>
              <a:rPr lang="en-US" dirty="0">
                <a:solidFill>
                  <a:srgbClr val="10B116"/>
                </a:solidFill>
              </a:rPr>
              <a:t>object properties</a:t>
            </a:r>
          </a:p>
          <a:p>
            <a:pPr>
              <a:spcBef>
                <a:spcPts val="1200"/>
              </a:spcBef>
            </a:pPr>
            <a:r>
              <a:rPr lang="en-US" dirty="0"/>
              <a:t>It must be </a:t>
            </a:r>
            <a:r>
              <a:rPr lang="en-US" dirty="0">
                <a:solidFill>
                  <a:srgbClr val="B01088"/>
                </a:solidFill>
              </a:rPr>
              <a:t>storable, searchable and retrievable</a:t>
            </a:r>
          </a:p>
          <a:p>
            <a:pPr lvl="1">
              <a:spcBef>
                <a:spcPts val="0"/>
              </a:spcBef>
            </a:pPr>
            <a:r>
              <a:rPr lang="en-US" dirty="0"/>
              <a:t>in a well-structured </a:t>
            </a:r>
            <a:r>
              <a:rPr lang="en-US" dirty="0">
                <a:solidFill>
                  <a:srgbClr val="10B116"/>
                </a:solidFill>
              </a:rPr>
              <a:t>open database </a:t>
            </a:r>
            <a:r>
              <a:rPr lang="en-US" dirty="0"/>
              <a:t>designed for bibliographic citations</a:t>
            </a:r>
          </a:p>
          <a:p>
            <a:pPr>
              <a:spcBef>
                <a:spcPts val="1200"/>
              </a:spcBef>
            </a:pPr>
            <a:r>
              <a:rPr lang="en-US" dirty="0"/>
              <a:t>It must be </a:t>
            </a:r>
            <a:r>
              <a:rPr lang="en-US" dirty="0">
                <a:solidFill>
                  <a:srgbClr val="B01088"/>
                </a:solidFill>
              </a:rPr>
              <a:t>identifiable</a:t>
            </a:r>
            <a:r>
              <a:rPr lang="en-US" dirty="0"/>
              <a:t> </a:t>
            </a:r>
          </a:p>
          <a:p>
            <a:pPr lvl="1">
              <a:spcBef>
                <a:spcPts val="0"/>
              </a:spcBef>
            </a:pPr>
            <a:r>
              <a:rPr lang="en-US" dirty="0"/>
              <a:t>using a global </a:t>
            </a:r>
            <a:r>
              <a:rPr lang="en-US" dirty="0">
                <a:solidFill>
                  <a:srgbClr val="10B116"/>
                </a:solidFill>
              </a:rPr>
              <a:t>Persistent Identifier Scheme</a:t>
            </a:r>
          </a:p>
          <a:p>
            <a:pPr>
              <a:spcBef>
                <a:spcPts val="1200"/>
              </a:spcBef>
            </a:pPr>
            <a:r>
              <a:rPr lang="en-US" dirty="0"/>
              <a:t>It must have a Web-based </a:t>
            </a:r>
            <a:r>
              <a:rPr lang="en-US" dirty="0">
                <a:solidFill>
                  <a:srgbClr val="B01088"/>
                </a:solidFill>
              </a:rPr>
              <a:t>resolution service</a:t>
            </a:r>
          </a:p>
          <a:p>
            <a:pPr lvl="1">
              <a:spcBef>
                <a:spcPts val="0"/>
              </a:spcBef>
            </a:pPr>
            <a:r>
              <a:rPr lang="en-US" dirty="0"/>
              <a:t>that takes the </a:t>
            </a:r>
            <a:r>
              <a:rPr lang="en-US" dirty="0">
                <a:solidFill>
                  <a:srgbClr val="10B116"/>
                </a:solidFill>
              </a:rPr>
              <a:t>identifier</a:t>
            </a:r>
            <a:r>
              <a:rPr lang="en-US" dirty="0"/>
              <a:t> as input and returns a </a:t>
            </a:r>
            <a:r>
              <a:rPr lang="en-US" dirty="0">
                <a:solidFill>
                  <a:srgbClr val="10B116"/>
                </a:solidFill>
              </a:rPr>
              <a:t>description of the citation</a:t>
            </a:r>
          </a:p>
          <a:p>
            <a:endParaRPr lang="en-US" dirty="0"/>
          </a:p>
          <a:p>
            <a:pPr lvl="4"/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395288" y="4214191"/>
            <a:ext cx="8494644" cy="4651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6600"/>
                </a:solidFill>
                <a:latin typeface="Arial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66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66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66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66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6600"/>
                </a:solidFill>
                <a:latin typeface="Comic Sans MS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6600"/>
                </a:solidFill>
                <a:latin typeface="Comic Sans MS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6600"/>
                </a:solidFill>
                <a:latin typeface="Comic Sans MS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6600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kern="0" dirty="0"/>
              <a:t>Advantages of treating citations as </a:t>
            </a:r>
            <a:r>
              <a:rPr lang="en-US" kern="0" dirty="0">
                <a:solidFill>
                  <a:srgbClr val="FF0000"/>
                </a:solidFill>
              </a:rPr>
              <a:t>First Class Data Entity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95288" y="4838354"/>
            <a:ext cx="8569325" cy="1800986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33CC"/>
              </a:buClr>
              <a:buSzPct val="60000"/>
              <a:buFont typeface="Wingdings" charset="0"/>
              <a:buChar char="n"/>
              <a:defRPr>
                <a:solidFill>
                  <a:schemeClr val="tx1"/>
                </a:solidFill>
                <a:latin typeface="Arial"/>
                <a:ea typeface="+mn-ea"/>
                <a:cs typeface="ＭＳ Ｐゴシック" charset="0"/>
              </a:defRPr>
            </a:lvl1pPr>
            <a:lvl2pPr marL="901700" indent="-2794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charset="2"/>
              <a:buChar char="§"/>
              <a:defRPr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435100" indent="-2476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8000"/>
              </a:buClr>
              <a:buSzPct val="50000"/>
              <a:buFont typeface="Wingdings" charset="0"/>
              <a:buChar char="n"/>
              <a:defRPr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3pPr>
            <a:lvl4pPr marL="1843088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charset="0"/>
              <a:buChar char="n"/>
              <a:defRPr sz="16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4pPr>
            <a:lvl5pPr marL="2251075" indent="-2286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1600">
                <a:solidFill>
                  <a:schemeClr val="tx1"/>
                </a:solidFill>
                <a:latin typeface="Arial"/>
                <a:ea typeface="Arial" charset="0"/>
                <a:cs typeface="Arial"/>
              </a:defRPr>
            </a:lvl5pPr>
            <a:lvl6pPr marL="2708275" indent="-228600" algn="l" rtl="0" fontAlgn="base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3165475" indent="-228600" algn="l" rtl="0" fontAlgn="base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622675" indent="-228600" algn="l" rtl="0" fontAlgn="base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4079875" indent="-228600" algn="l" rtl="0" fontAlgn="base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0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800" kern="0" dirty="0"/>
              <a:t>All the information regarding each citation is available in one place</a:t>
            </a:r>
          </a:p>
          <a:p>
            <a:r>
              <a:rPr lang="en-US" sz="1800" kern="0" dirty="0"/>
              <a:t>Citations become easier to describe, distinguish, count and process</a:t>
            </a:r>
          </a:p>
          <a:p>
            <a:r>
              <a:rPr lang="en-US" sz="1800" kern="0" dirty="0"/>
              <a:t>If available in aggregate, they are easier to analyze using bibliometric methods</a:t>
            </a:r>
          </a:p>
          <a:p>
            <a:pPr lvl="2"/>
            <a:r>
              <a:rPr lang="en-US" sz="1800" kern="0" dirty="0"/>
              <a:t>for example to determine how citation time spans vary by discipline</a:t>
            </a:r>
          </a:p>
          <a:p>
            <a:endParaRPr 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91809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Ontology changes </a:t>
            </a:r>
            <a:r>
              <a:rPr lang="en-US" dirty="0"/>
              <a:t>to permit definition of a citation in RDF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required additions to </a:t>
            </a:r>
            <a:r>
              <a:rPr lang="en-US" dirty="0" err="1">
                <a:solidFill>
                  <a:srgbClr val="FF0000"/>
                </a:solidFill>
              </a:rPr>
              <a:t>CiTO</a:t>
            </a:r>
            <a:r>
              <a:rPr lang="en-US" dirty="0">
                <a:solidFill>
                  <a:srgbClr val="FF0000"/>
                </a:solidFill>
              </a:rPr>
              <a:t>, the Citation Typing Ontology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Class: </a:t>
            </a:r>
            <a:r>
              <a:rPr lang="en-US" dirty="0">
                <a:solidFill>
                  <a:srgbClr val="10B116"/>
                </a:solidFill>
              </a:rPr>
              <a:t>Citation</a:t>
            </a:r>
            <a:r>
              <a:rPr lang="en-US" dirty="0"/>
              <a:t>	</a:t>
            </a:r>
            <a:r>
              <a:rPr lang="en-US" sz="1600" dirty="0">
                <a:solidFill>
                  <a:srgbClr val="0432FF"/>
                </a:solidFill>
              </a:rPr>
              <a:t>IRI: http://</a:t>
            </a:r>
            <a:r>
              <a:rPr lang="en-US" sz="1600" dirty="0" err="1">
                <a:solidFill>
                  <a:srgbClr val="0432FF"/>
                </a:solidFill>
              </a:rPr>
              <a:t>purl.org</a:t>
            </a:r>
            <a:r>
              <a:rPr lang="en-US" sz="1600" dirty="0">
                <a:solidFill>
                  <a:srgbClr val="0432FF"/>
                </a:solidFill>
              </a:rPr>
              <a:t>/spar/</a:t>
            </a:r>
            <a:r>
              <a:rPr lang="en-US" sz="1600" dirty="0" err="1">
                <a:solidFill>
                  <a:srgbClr val="0432FF"/>
                </a:solidFill>
              </a:rPr>
              <a:t>cito</a:t>
            </a:r>
            <a:r>
              <a:rPr lang="en-US" sz="1600" dirty="0">
                <a:solidFill>
                  <a:srgbClr val="0432FF"/>
                </a:solidFill>
              </a:rPr>
              <a:t>/Citation</a:t>
            </a:r>
            <a:endParaRPr lang="en-US" sz="1600" dirty="0"/>
          </a:p>
          <a:p>
            <a:pPr lvl="2"/>
            <a:r>
              <a:rPr lang="en-US" sz="1600" dirty="0"/>
              <a:t>Subclass: </a:t>
            </a:r>
            <a:r>
              <a:rPr lang="en-US" sz="1600" dirty="0">
                <a:solidFill>
                  <a:srgbClr val="10B116"/>
                </a:solidFill>
              </a:rPr>
              <a:t>Self citation </a:t>
            </a:r>
            <a:r>
              <a:rPr lang="en-US" sz="1600" dirty="0">
                <a:solidFill>
                  <a:srgbClr val="0432FF"/>
                </a:solidFill>
              </a:rPr>
              <a:t>IRI: http://</a:t>
            </a:r>
            <a:r>
              <a:rPr lang="en-US" sz="1600" dirty="0" err="1">
                <a:solidFill>
                  <a:srgbClr val="0432FF"/>
                </a:solidFill>
              </a:rPr>
              <a:t>purl.org</a:t>
            </a:r>
            <a:r>
              <a:rPr lang="en-US" sz="1600" dirty="0">
                <a:solidFill>
                  <a:srgbClr val="0432FF"/>
                </a:solidFill>
              </a:rPr>
              <a:t>/spar/</a:t>
            </a:r>
            <a:r>
              <a:rPr lang="en-US" sz="1600" dirty="0" err="1">
                <a:solidFill>
                  <a:srgbClr val="0432FF"/>
                </a:solidFill>
              </a:rPr>
              <a:t>cito</a:t>
            </a:r>
            <a:r>
              <a:rPr lang="en-US" sz="1600" dirty="0">
                <a:solidFill>
                  <a:srgbClr val="0432FF"/>
                </a:solidFill>
              </a:rPr>
              <a:t>/</a:t>
            </a:r>
            <a:r>
              <a:rPr lang="en-US" sz="1600" dirty="0" err="1">
                <a:solidFill>
                  <a:srgbClr val="0432FF"/>
                </a:solidFill>
              </a:rPr>
              <a:t>SelfCitation</a:t>
            </a:r>
            <a:endParaRPr lang="en-US" sz="1600" dirty="0">
              <a:solidFill>
                <a:srgbClr val="0432FF"/>
              </a:solidFill>
            </a:endParaRPr>
          </a:p>
          <a:p>
            <a:pPr marL="622300" lvl="1" indent="0">
              <a:buNone/>
            </a:pPr>
            <a:r>
              <a:rPr lang="en-US" dirty="0"/>
              <a:t>and</a:t>
            </a:r>
          </a:p>
          <a:p>
            <a:pPr lvl="1"/>
            <a:r>
              <a:rPr lang="en-US" dirty="0"/>
              <a:t>Data property: </a:t>
            </a:r>
            <a:r>
              <a:rPr lang="en-US" dirty="0">
                <a:solidFill>
                  <a:srgbClr val="10B116"/>
                </a:solidFill>
              </a:rPr>
              <a:t>has citation time span</a:t>
            </a:r>
          </a:p>
          <a:p>
            <a:pPr lvl="2"/>
            <a:r>
              <a:rPr lang="en-US" sz="1600" dirty="0"/>
              <a:t>The temporal characteristic of a citation, namely the date interval   (expressed in whole years) between the </a:t>
            </a:r>
            <a:r>
              <a:rPr lang="en-US" sz="1600" dirty="0">
                <a:solidFill>
                  <a:srgbClr val="B01088"/>
                </a:solidFill>
              </a:rPr>
              <a:t>publication year of the cited entity </a:t>
            </a:r>
            <a:r>
              <a:rPr lang="en-US" sz="1600" dirty="0"/>
              <a:t>and the </a:t>
            </a:r>
            <a:r>
              <a:rPr lang="en-US" sz="1600" dirty="0">
                <a:solidFill>
                  <a:srgbClr val="B01088"/>
                </a:solidFill>
              </a:rPr>
              <a:t>publication year of the citing entity</a:t>
            </a:r>
          </a:p>
          <a:p>
            <a:pPr lvl="2"/>
            <a:r>
              <a:rPr lang="en-US" sz="1600" dirty="0">
                <a:solidFill>
                  <a:srgbClr val="0432FF"/>
                </a:solidFill>
              </a:rPr>
              <a:t>IRI: http://</a:t>
            </a:r>
            <a:r>
              <a:rPr lang="en-US" sz="1600" dirty="0" err="1">
                <a:solidFill>
                  <a:srgbClr val="0432FF"/>
                </a:solidFill>
              </a:rPr>
              <a:t>purl.org</a:t>
            </a:r>
            <a:r>
              <a:rPr lang="en-US" sz="1600" dirty="0">
                <a:solidFill>
                  <a:srgbClr val="0432FF"/>
                </a:solidFill>
              </a:rPr>
              <a:t>/spar/</a:t>
            </a:r>
            <a:r>
              <a:rPr lang="en-US" sz="1600" dirty="0" err="1">
                <a:solidFill>
                  <a:srgbClr val="0432FF"/>
                </a:solidFill>
              </a:rPr>
              <a:t>cito</a:t>
            </a:r>
            <a:r>
              <a:rPr lang="en-US" sz="1600" dirty="0">
                <a:solidFill>
                  <a:srgbClr val="0432FF"/>
                </a:solidFill>
              </a:rPr>
              <a:t>/</a:t>
            </a:r>
            <a:r>
              <a:rPr lang="en-US" sz="1600" dirty="0" err="1">
                <a:solidFill>
                  <a:srgbClr val="0432FF"/>
                </a:solidFill>
              </a:rPr>
              <a:t>hasCitationTimeSpan</a:t>
            </a:r>
            <a:endParaRPr lang="en-US" sz="1600" dirty="0">
              <a:solidFill>
                <a:srgbClr val="0432FF"/>
              </a:solidFill>
            </a:endParaRPr>
          </a:p>
          <a:p>
            <a:pPr lvl="2"/>
            <a:endParaRPr lang="en-US" sz="1600" dirty="0">
              <a:solidFill>
                <a:srgbClr val="0432FF"/>
              </a:solidFill>
            </a:endParaRPr>
          </a:p>
          <a:p>
            <a:r>
              <a:rPr lang="en-US" dirty="0"/>
              <a:t>And an addition to the </a:t>
            </a:r>
            <a:r>
              <a:rPr lang="en-US" dirty="0" err="1">
                <a:solidFill>
                  <a:srgbClr val="FF0000"/>
                </a:solidFill>
              </a:rPr>
              <a:t>DataCite</a:t>
            </a:r>
            <a:r>
              <a:rPr lang="en-US" dirty="0">
                <a:solidFill>
                  <a:srgbClr val="FF0000"/>
                </a:solidFill>
              </a:rPr>
              <a:t> Ontology</a:t>
            </a:r>
          </a:p>
          <a:p>
            <a:pPr lvl="1"/>
            <a:r>
              <a:rPr lang="en-US" dirty="0"/>
              <a:t>A new member of the class </a:t>
            </a:r>
            <a:r>
              <a:rPr lang="en-US" dirty="0">
                <a:solidFill>
                  <a:srgbClr val="10B116"/>
                </a:solidFill>
              </a:rPr>
              <a:t>Resource Identifier Scheme</a:t>
            </a:r>
          </a:p>
          <a:p>
            <a:pPr lvl="2"/>
            <a:r>
              <a:rPr lang="en-US" dirty="0">
                <a:solidFill>
                  <a:srgbClr val="10B116"/>
                </a:solidFill>
              </a:rPr>
              <a:t>Open Citation Identifier </a:t>
            </a:r>
          </a:p>
          <a:p>
            <a:pPr marL="622300" lvl="1" indent="0">
              <a:buNone/>
            </a:pPr>
            <a:r>
              <a:rPr lang="en-US" sz="1600" dirty="0">
                <a:solidFill>
                  <a:srgbClr val="0432FF"/>
                </a:solidFill>
              </a:rPr>
              <a:t>             	IRI: http://</a:t>
            </a:r>
            <a:r>
              <a:rPr lang="en-US" sz="1600" dirty="0" err="1">
                <a:solidFill>
                  <a:srgbClr val="0432FF"/>
                </a:solidFill>
              </a:rPr>
              <a:t>purl.org</a:t>
            </a:r>
            <a:r>
              <a:rPr lang="en-US" sz="1600" dirty="0">
                <a:solidFill>
                  <a:srgbClr val="0432FF"/>
                </a:solidFill>
              </a:rPr>
              <a:t>/spar/</a:t>
            </a:r>
            <a:r>
              <a:rPr lang="en-US" sz="1600" dirty="0" err="1">
                <a:solidFill>
                  <a:srgbClr val="0432FF"/>
                </a:solidFill>
              </a:rPr>
              <a:t>datacite</a:t>
            </a:r>
            <a:r>
              <a:rPr lang="en-US" sz="1600" dirty="0">
                <a:solidFill>
                  <a:srgbClr val="0432FF"/>
                </a:solidFill>
              </a:rPr>
              <a:t>/</a:t>
            </a:r>
            <a:r>
              <a:rPr lang="en-US" sz="1600" dirty="0" err="1">
                <a:solidFill>
                  <a:srgbClr val="0432FF"/>
                </a:solidFill>
              </a:rPr>
              <a:t>oci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06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The </a:t>
            </a:r>
            <a:r>
              <a:rPr lang="en-US" dirty="0" err="1">
                <a:solidFill>
                  <a:srgbClr val="9841BD"/>
                </a:solidFill>
                <a:cs typeface="+mj-cs"/>
              </a:rPr>
              <a:t>Open</a:t>
            </a:r>
            <a:r>
              <a:rPr lang="en-US" dirty="0" err="1">
                <a:solidFill>
                  <a:srgbClr val="1636B4"/>
                </a:solidFill>
                <a:cs typeface="+mj-cs"/>
              </a:rPr>
              <a:t>Citations</a:t>
            </a:r>
            <a:r>
              <a:rPr lang="en-US" dirty="0">
                <a:cs typeface="+mj-cs"/>
              </a:rPr>
              <a:t> Corpus: </a:t>
            </a:r>
            <a:r>
              <a:rPr lang="en-US" dirty="0">
                <a:solidFill>
                  <a:srgbClr val="FF0000"/>
                </a:solidFill>
                <a:cs typeface="+mj-cs"/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 database for citations</a:t>
            </a:r>
            <a:endParaRPr lang="en-US" dirty="0">
              <a:solidFill>
                <a:srgbClr val="FF0000"/>
              </a:solidFill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400" y="1196300"/>
            <a:ext cx="8864599" cy="5502350"/>
          </a:xfrm>
        </p:spPr>
        <p:txBody>
          <a:bodyPr/>
          <a:lstStyle/>
          <a:p>
            <a:pPr eaLnBrk="1" hangingPunct="1">
              <a:spcBef>
                <a:spcPts val="1200"/>
              </a:spcBef>
              <a:spcAft>
                <a:spcPts val="0"/>
              </a:spcAft>
              <a:defRPr/>
            </a:pPr>
            <a:r>
              <a:rPr lang="en-US" dirty="0" err="1">
                <a:solidFill>
                  <a:srgbClr val="9841BD"/>
                </a:solidFill>
              </a:rPr>
              <a:t>Open</a:t>
            </a:r>
            <a:r>
              <a:rPr lang="en-US" dirty="0" err="1">
                <a:solidFill>
                  <a:srgbClr val="1636B4"/>
                </a:solidFill>
              </a:rPr>
              <a:t>Citations</a:t>
            </a:r>
            <a:r>
              <a:rPr lang="en-US" dirty="0"/>
              <a:t> (</a:t>
            </a:r>
            <a:r>
              <a:rPr lang="en-US" dirty="0">
                <a:solidFill>
                  <a:srgbClr val="0432FF"/>
                </a:solidFill>
              </a:rPr>
              <a:t>http://</a:t>
            </a:r>
            <a:r>
              <a:rPr lang="en-US" dirty="0" err="1">
                <a:solidFill>
                  <a:srgbClr val="0432FF"/>
                </a:solidFill>
              </a:rPr>
              <a:t>opencitations.net</a:t>
            </a:r>
            <a:r>
              <a:rPr lang="en-US" dirty="0"/>
              <a:t>) is an infrastructure organization directed by myself and Silvio </a:t>
            </a:r>
            <a:r>
              <a:rPr lang="en-US" dirty="0" err="1"/>
              <a:t>Peroni</a:t>
            </a:r>
            <a:r>
              <a:rPr lang="en-US" dirty="0"/>
              <a:t> of the University of Bologna</a:t>
            </a:r>
          </a:p>
          <a:p>
            <a:pPr eaLnBrk="1" hangingPunct="1">
              <a:spcBef>
                <a:spcPts val="1200"/>
              </a:spcBef>
              <a:spcAft>
                <a:spcPts val="1800"/>
              </a:spcAft>
              <a:defRPr/>
            </a:pPr>
            <a:r>
              <a:rPr lang="en-US" dirty="0"/>
              <a:t>Its primary purpose is to host and develop the </a:t>
            </a:r>
            <a:r>
              <a:rPr lang="en-US" dirty="0" err="1">
                <a:solidFill>
                  <a:srgbClr val="9841BD"/>
                </a:solidFill>
              </a:rPr>
              <a:t>Open</a:t>
            </a:r>
            <a:r>
              <a:rPr lang="en-US" dirty="0" err="1">
                <a:solidFill>
                  <a:srgbClr val="1636B4"/>
                </a:solidFill>
              </a:rPr>
              <a:t>Citations</a:t>
            </a:r>
            <a:r>
              <a:rPr lang="en-US" dirty="0">
                <a:solidFill>
                  <a:srgbClr val="CC0099"/>
                </a:solidFill>
              </a:rPr>
              <a:t> </a:t>
            </a:r>
            <a:r>
              <a:rPr lang="en-US" dirty="0"/>
              <a:t>Corpus (OCC), a</a:t>
            </a:r>
            <a:r>
              <a:rPr lang="en-US" dirty="0">
                <a:cs typeface="+mn-cs"/>
              </a:rPr>
              <a:t> Linked Open Data repository of bibliographic citation data covering all disciplines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ts val="1200"/>
              </a:spcBef>
              <a:spcAft>
                <a:spcPts val="0"/>
              </a:spcAft>
              <a:defRPr/>
            </a:pPr>
            <a:r>
              <a:rPr lang="en-US" dirty="0"/>
              <a:t>The first OCC prototype was created in Oxford in 2011 </a:t>
            </a:r>
          </a:p>
          <a:p>
            <a:pPr eaLnBrk="1" hangingPunct="1">
              <a:spcBef>
                <a:spcPts val="1200"/>
              </a:spcBef>
              <a:spcAft>
                <a:spcPts val="0"/>
              </a:spcAft>
              <a:defRPr/>
            </a:pPr>
            <a:r>
              <a:rPr lang="en-US" dirty="0"/>
              <a:t>A new instance of the OCC, based on our revised </a:t>
            </a:r>
            <a:r>
              <a:rPr lang="en-US" dirty="0" err="1">
                <a:solidFill>
                  <a:srgbClr val="9841BD"/>
                </a:solidFill>
              </a:rPr>
              <a:t>Open</a:t>
            </a:r>
            <a:r>
              <a:rPr lang="en-US" dirty="0" err="1">
                <a:solidFill>
                  <a:srgbClr val="1636B4"/>
                </a:solidFill>
              </a:rPr>
              <a:t>Citations</a:t>
            </a:r>
            <a:r>
              <a:rPr lang="en-US" dirty="0"/>
              <a:t> Metadata Model, was set up by Silvio at the University of Bologna in </a:t>
            </a:r>
            <a:r>
              <a:rPr lang="en-GB" dirty="0"/>
              <a:t>early July 2016</a:t>
            </a:r>
            <a:endParaRPr lang="en-GB" dirty="0">
              <a:solidFill>
                <a:schemeClr val="accent1">
                  <a:lumMod val="50000"/>
                </a:schemeClr>
              </a:solidFill>
            </a:endParaRPr>
          </a:p>
          <a:p>
            <a:pPr eaLnBrk="1" hangingPunct="1"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dirty="0"/>
              <a:t>It has been ingesting scholarly references continuously ever since then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/>
              <a:t> </a:t>
            </a:r>
            <a:r>
              <a:rPr lang="en-US" dirty="0" err="1">
                <a:solidFill>
                  <a:srgbClr val="9841BD"/>
                </a:solidFill>
              </a:rPr>
              <a:t>Open</a:t>
            </a:r>
            <a:r>
              <a:rPr lang="en-US" dirty="0" err="1">
                <a:solidFill>
                  <a:srgbClr val="1636B4"/>
                </a:solidFill>
              </a:rPr>
              <a:t>Citations</a:t>
            </a:r>
            <a:r>
              <a:rPr lang="en-US" dirty="0">
                <a:solidFill>
                  <a:srgbClr val="CC0099"/>
                </a:solidFill>
              </a:rPr>
              <a:t> </a:t>
            </a:r>
            <a:r>
              <a:rPr lang="en-US" dirty="0"/>
              <a:t>Corpus</a:t>
            </a:r>
            <a:endParaRPr lang="en-US" dirty="0">
              <a:solidFill>
                <a:srgbClr val="FF0000"/>
              </a:solidFill>
            </a:endParaRPr>
          </a:p>
          <a:p>
            <a:pPr lvl="1" eaLnBrk="1" hangingPunct="1">
              <a:spcBef>
                <a:spcPts val="1200"/>
              </a:spcBef>
              <a:spcAft>
                <a:spcPts val="0"/>
              </a:spcAft>
              <a:defRPr/>
            </a:pPr>
            <a:r>
              <a:rPr lang="en-US" dirty="0"/>
              <a:t>currently holds references from ~302,000 citing bibliographic resources, and</a:t>
            </a:r>
          </a:p>
          <a:p>
            <a:pPr lvl="1" eaLnBrk="1" hangingPunct="1">
              <a:spcBef>
                <a:spcPts val="1200"/>
              </a:spcBef>
              <a:spcAft>
                <a:spcPts val="0"/>
              </a:spcAft>
              <a:defRPr/>
            </a:pPr>
            <a:r>
              <a:rPr lang="en-US" dirty="0"/>
              <a:t>provides </a:t>
            </a:r>
            <a:r>
              <a:rPr lang="en-US" dirty="0">
                <a:solidFill>
                  <a:srgbClr val="FF0000"/>
                </a:solidFill>
              </a:rPr>
              <a:t>~13 million citation links </a:t>
            </a:r>
            <a:r>
              <a:rPr lang="en-US" dirty="0"/>
              <a:t>to over 6.5 million cited resources</a:t>
            </a:r>
          </a:p>
          <a:p>
            <a:pPr lvl="1" eaLnBrk="1" hangingPunct="1">
              <a:spcBef>
                <a:spcPts val="1200"/>
              </a:spcBef>
              <a:spcAft>
                <a:spcPts val="0"/>
              </a:spcAft>
              <a:defRPr/>
            </a:pPr>
            <a:r>
              <a:rPr lang="en-GB" dirty="0"/>
              <a:t>These data are freely available in RDF (JSON-LD) under a CC0            public domain waiver</a:t>
            </a:r>
            <a:endParaRPr lang="en-GB" u="sng" dirty="0">
              <a:solidFill>
                <a:srgbClr val="0000FF"/>
              </a:solidFill>
            </a:endParaRPr>
          </a:p>
          <a:p>
            <a:pPr eaLnBrk="1" hangingPunct="1">
              <a:spcBef>
                <a:spcPts val="1200"/>
              </a:spcBef>
              <a:spcAft>
                <a:spcPts val="1800"/>
              </a:spcAft>
              <a:defRPr/>
            </a:pPr>
            <a:endParaRPr lang="en-GB" dirty="0"/>
          </a:p>
          <a:p>
            <a:pPr eaLnBrk="1" hangingPunct="1">
              <a:spcBef>
                <a:spcPts val="1200"/>
              </a:spcBef>
              <a:spcAft>
                <a:spcPts val="1800"/>
              </a:spcAft>
              <a:defRPr/>
            </a:pPr>
            <a:endParaRPr lang="en-US" dirty="0">
              <a:cs typeface="+mn-cs"/>
            </a:endParaRPr>
          </a:p>
          <a:p>
            <a:pPr eaLnBrk="1" hangingPunct="1">
              <a:spcBef>
                <a:spcPts val="1200"/>
              </a:spcBef>
              <a:spcAft>
                <a:spcPts val="0"/>
              </a:spcAft>
              <a:defRPr/>
            </a:pPr>
            <a:endParaRPr lang="en-GB" u="sng" dirty="0">
              <a:solidFill>
                <a:srgbClr val="0000FF"/>
              </a:solidFill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886" y="236174"/>
            <a:ext cx="915950" cy="58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9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citation from the </a:t>
            </a:r>
            <a:r>
              <a:rPr lang="en-US" dirty="0" err="1">
                <a:solidFill>
                  <a:srgbClr val="9841BD"/>
                </a:solidFill>
              </a:rPr>
              <a:t>Open</a:t>
            </a:r>
            <a:r>
              <a:rPr lang="en-US" dirty="0" err="1">
                <a:solidFill>
                  <a:srgbClr val="1636B4"/>
                </a:solidFill>
              </a:rPr>
              <a:t>Citations</a:t>
            </a:r>
            <a:r>
              <a:rPr lang="en-US" dirty="0"/>
              <a:t> Corpus in RDF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88" y="1142500"/>
            <a:ext cx="8569325" cy="5472113"/>
          </a:xfrm>
        </p:spPr>
        <p:txBody>
          <a:bodyPr/>
          <a:lstStyle/>
          <a:p>
            <a:r>
              <a:rPr lang="en-US" dirty="0"/>
              <a:t>A citation in RDF as a link</a:t>
            </a:r>
          </a:p>
          <a:p>
            <a:endParaRPr lang="en-US" dirty="0"/>
          </a:p>
          <a:p>
            <a:pPr lvl="1">
              <a:spcBef>
                <a:spcPts val="1800"/>
              </a:spcBef>
            </a:pPr>
            <a:r>
              <a:rPr lang="en-US" dirty="0">
                <a:solidFill>
                  <a:srgbClr val="0432FF"/>
                </a:solidFill>
              </a:rPr>
              <a:t>:</a:t>
            </a:r>
            <a:r>
              <a:rPr lang="en-US" dirty="0" err="1">
                <a:solidFill>
                  <a:srgbClr val="0432FF"/>
                </a:solidFill>
              </a:rPr>
              <a:t>citingArticle</a:t>
            </a:r>
            <a:r>
              <a:rPr lang="en-US" dirty="0">
                <a:solidFill>
                  <a:srgbClr val="0432FF"/>
                </a:solidFill>
              </a:rPr>
              <a:t> </a:t>
            </a:r>
            <a:r>
              <a:rPr lang="en-US" dirty="0" err="1">
                <a:solidFill>
                  <a:srgbClr val="10B116"/>
                </a:solidFill>
              </a:rPr>
              <a:t>cito:cites</a:t>
            </a:r>
            <a:r>
              <a:rPr lang="en-US" dirty="0"/>
              <a:t> </a:t>
            </a:r>
            <a:r>
              <a:rPr lang="en-US" dirty="0">
                <a:solidFill>
                  <a:srgbClr val="0432FF"/>
                </a:solidFill>
              </a:rPr>
              <a:t>:</a:t>
            </a:r>
            <a:r>
              <a:rPr lang="en-US" dirty="0" err="1">
                <a:solidFill>
                  <a:srgbClr val="0432FF"/>
                </a:solidFill>
              </a:rPr>
              <a:t>citedArticle</a:t>
            </a:r>
            <a:r>
              <a:rPr lang="en-US" dirty="0">
                <a:solidFill>
                  <a:srgbClr val="0432FF"/>
                </a:solidFill>
              </a:rPr>
              <a:t> </a:t>
            </a:r>
            <a:r>
              <a:rPr lang="en-US" dirty="0"/>
              <a:t>.</a:t>
            </a:r>
          </a:p>
          <a:p>
            <a:pPr>
              <a:spcBef>
                <a:spcPts val="3000"/>
              </a:spcBef>
            </a:pPr>
            <a:r>
              <a:rPr lang="en-US" dirty="0"/>
              <a:t>A citation in RDF as an entity</a:t>
            </a:r>
          </a:p>
          <a:p>
            <a:endParaRPr lang="en-US" dirty="0"/>
          </a:p>
          <a:p>
            <a:pPr lvl="1"/>
            <a:r>
              <a:rPr lang="en-US" dirty="0">
                <a:solidFill>
                  <a:srgbClr val="0432FF"/>
                </a:solidFill>
              </a:rPr>
              <a:t>&lt;https://w3id.org/</a:t>
            </a:r>
            <a:r>
              <a:rPr lang="en-US" dirty="0" err="1">
                <a:solidFill>
                  <a:srgbClr val="0432FF"/>
                </a:solidFill>
              </a:rPr>
              <a:t>oc</a:t>
            </a:r>
            <a:r>
              <a:rPr lang="en-US" dirty="0">
                <a:solidFill>
                  <a:srgbClr val="0432FF"/>
                </a:solidFill>
              </a:rPr>
              <a:t>/virtual/ci/1-18&gt; </a:t>
            </a:r>
            <a:r>
              <a:rPr lang="en-US" dirty="0">
                <a:solidFill>
                  <a:srgbClr val="10B116"/>
                </a:solidFill>
              </a:rPr>
              <a:t>a </a:t>
            </a:r>
            <a:r>
              <a:rPr lang="en-US" dirty="0" err="1">
                <a:solidFill>
                  <a:srgbClr val="0432FF"/>
                </a:solidFill>
              </a:rPr>
              <a:t>cito:Citation</a:t>
            </a:r>
            <a:r>
              <a:rPr lang="en-US" dirty="0">
                <a:solidFill>
                  <a:srgbClr val="0432FF"/>
                </a:solidFill>
              </a:rPr>
              <a:t> </a:t>
            </a:r>
            <a:r>
              <a:rPr lang="en-US" dirty="0"/>
              <a:t>;</a:t>
            </a:r>
            <a:r>
              <a:rPr lang="en-US" dirty="0">
                <a:solidFill>
                  <a:srgbClr val="0432FF"/>
                </a:solidFill>
              </a:rPr>
              <a:t>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rgbClr val="0432FF"/>
                </a:solidFill>
              </a:rPr>
              <a:t>		</a:t>
            </a:r>
            <a:r>
              <a:rPr lang="en-US" dirty="0" err="1">
                <a:solidFill>
                  <a:srgbClr val="10B116"/>
                </a:solidFill>
              </a:rPr>
              <a:t>cito:hasCitingEntity</a:t>
            </a:r>
            <a:r>
              <a:rPr lang="en-US" dirty="0">
                <a:solidFill>
                  <a:srgbClr val="10B116"/>
                </a:solidFill>
              </a:rPr>
              <a:t> </a:t>
            </a:r>
            <a:r>
              <a:rPr lang="en-US" dirty="0">
                <a:solidFill>
                  <a:srgbClr val="0432FF"/>
                </a:solidFill>
              </a:rPr>
              <a:t>&lt;https://w3id.org/</a:t>
            </a:r>
            <a:r>
              <a:rPr lang="en-US" dirty="0" err="1">
                <a:solidFill>
                  <a:srgbClr val="0432FF"/>
                </a:solidFill>
              </a:rPr>
              <a:t>oc</a:t>
            </a:r>
            <a:r>
              <a:rPr lang="en-US" dirty="0">
                <a:solidFill>
                  <a:srgbClr val="0432FF"/>
                </a:solidFill>
              </a:rPr>
              <a:t>/corpus/</a:t>
            </a:r>
            <a:r>
              <a:rPr lang="en-US" dirty="0" err="1">
                <a:solidFill>
                  <a:srgbClr val="0432FF"/>
                </a:solidFill>
              </a:rPr>
              <a:t>br</a:t>
            </a:r>
            <a:r>
              <a:rPr lang="en-US" dirty="0">
                <a:solidFill>
                  <a:srgbClr val="0432FF"/>
                </a:solidFill>
              </a:rPr>
              <a:t>/1&gt; </a:t>
            </a:r>
            <a:r>
              <a:rPr lang="en-US" dirty="0"/>
              <a:t>;  </a:t>
            </a:r>
            <a:r>
              <a:rPr lang="en-US" dirty="0">
                <a:solidFill>
                  <a:srgbClr val="0432FF"/>
                </a:solidFill>
              </a:rPr>
              <a:t> 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rgbClr val="0432FF"/>
                </a:solidFill>
              </a:rPr>
              <a:t>		</a:t>
            </a:r>
            <a:r>
              <a:rPr lang="en-US" dirty="0" err="1">
                <a:solidFill>
                  <a:srgbClr val="10B116"/>
                </a:solidFill>
              </a:rPr>
              <a:t>cito:hasCitedEntity</a:t>
            </a:r>
            <a:r>
              <a:rPr lang="en-US" dirty="0">
                <a:solidFill>
                  <a:srgbClr val="10B116"/>
                </a:solidFill>
              </a:rPr>
              <a:t> </a:t>
            </a:r>
            <a:r>
              <a:rPr lang="en-US" dirty="0">
                <a:solidFill>
                  <a:srgbClr val="0432FF"/>
                </a:solidFill>
              </a:rPr>
              <a:t>&lt;https://w3id.org/</a:t>
            </a:r>
            <a:r>
              <a:rPr lang="en-US" dirty="0" err="1">
                <a:solidFill>
                  <a:srgbClr val="0432FF"/>
                </a:solidFill>
              </a:rPr>
              <a:t>oc</a:t>
            </a:r>
            <a:r>
              <a:rPr lang="en-US" dirty="0">
                <a:solidFill>
                  <a:srgbClr val="0432FF"/>
                </a:solidFill>
              </a:rPr>
              <a:t>/corpus/</a:t>
            </a:r>
            <a:r>
              <a:rPr lang="en-US" dirty="0" err="1">
                <a:solidFill>
                  <a:srgbClr val="0432FF"/>
                </a:solidFill>
              </a:rPr>
              <a:t>br</a:t>
            </a:r>
            <a:r>
              <a:rPr lang="en-US" dirty="0">
                <a:solidFill>
                  <a:srgbClr val="0432FF"/>
                </a:solidFill>
              </a:rPr>
              <a:t>/18&gt; </a:t>
            </a:r>
            <a:r>
              <a:rPr lang="en-US" dirty="0"/>
              <a:t>; 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rgbClr val="0432FF"/>
                </a:solidFill>
              </a:rPr>
              <a:t>		</a:t>
            </a:r>
            <a:r>
              <a:rPr lang="en-US" dirty="0" err="1">
                <a:solidFill>
                  <a:srgbClr val="10B116"/>
                </a:solidFill>
              </a:rPr>
              <a:t>cito:hasCitationTimeSpan</a:t>
            </a:r>
            <a:r>
              <a:rPr lang="en-US" dirty="0">
                <a:solidFill>
                  <a:srgbClr val="0432FF"/>
                </a:solidFill>
              </a:rPr>
              <a:t> "10"^^</a:t>
            </a:r>
            <a:r>
              <a:rPr lang="en-US" dirty="0" err="1">
                <a:solidFill>
                  <a:srgbClr val="0432FF"/>
                </a:solidFill>
              </a:rPr>
              <a:t>xsd:integer</a:t>
            </a:r>
            <a:r>
              <a:rPr lang="en-US" dirty="0">
                <a:solidFill>
                  <a:srgbClr val="0432FF"/>
                </a:solidFill>
              </a:rPr>
              <a:t> </a:t>
            </a:r>
            <a:r>
              <a:rPr lang="en-US" dirty="0"/>
              <a:t>;  </a:t>
            </a:r>
            <a:r>
              <a:rPr lang="en-US" dirty="0">
                <a:solidFill>
                  <a:srgbClr val="0432FF"/>
                </a:solidFill>
              </a:rPr>
              <a:t> 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rgbClr val="0432FF"/>
                </a:solidFill>
              </a:rPr>
              <a:t>		</a:t>
            </a:r>
            <a:r>
              <a:rPr lang="en-US" dirty="0" err="1">
                <a:solidFill>
                  <a:srgbClr val="10B116"/>
                </a:solidFill>
              </a:rPr>
              <a:t>datacite:hasIdentifier</a:t>
            </a:r>
            <a:r>
              <a:rPr lang="en-US" dirty="0">
                <a:solidFill>
                  <a:srgbClr val="0432FF"/>
                </a:solidFill>
              </a:rPr>
              <a:t> &lt;https://w3id.org/</a:t>
            </a:r>
            <a:r>
              <a:rPr lang="en-US" dirty="0" err="1">
                <a:solidFill>
                  <a:srgbClr val="0432FF"/>
                </a:solidFill>
              </a:rPr>
              <a:t>oc</a:t>
            </a:r>
            <a:r>
              <a:rPr lang="en-US" dirty="0">
                <a:solidFill>
                  <a:srgbClr val="0432FF"/>
                </a:solidFill>
              </a:rPr>
              <a:t>/virtual/id/ci-1-18&gt; </a:t>
            </a:r>
            <a:r>
              <a:rPr lang="en-US" dirty="0"/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rgbClr val="0432FF"/>
                </a:solidFill>
              </a:rPr>
              <a:t>		</a:t>
            </a:r>
            <a:r>
              <a:rPr lang="en-US" dirty="0" err="1">
                <a:solidFill>
                  <a:srgbClr val="10B116"/>
                </a:solidFill>
              </a:rPr>
              <a:t>prov:wasAttributedTo</a:t>
            </a:r>
            <a:r>
              <a:rPr lang="en-US" dirty="0">
                <a:solidFill>
                  <a:srgbClr val="0432FF"/>
                </a:solidFill>
              </a:rPr>
              <a:t> &lt;https://w3id.org/</a:t>
            </a:r>
            <a:r>
              <a:rPr lang="en-US" dirty="0" err="1">
                <a:solidFill>
                  <a:srgbClr val="0432FF"/>
                </a:solidFill>
              </a:rPr>
              <a:t>oc</a:t>
            </a:r>
            <a:r>
              <a:rPr lang="en-US" dirty="0">
                <a:solidFill>
                  <a:srgbClr val="0432FF"/>
                </a:solidFill>
              </a:rPr>
              <a:t>/corpus/</a:t>
            </a:r>
            <a:r>
              <a:rPr lang="en-US" dirty="0" err="1">
                <a:solidFill>
                  <a:srgbClr val="0432FF"/>
                </a:solidFill>
              </a:rPr>
              <a:t>prov</a:t>
            </a:r>
            <a:r>
              <a:rPr lang="en-US" dirty="0">
                <a:solidFill>
                  <a:srgbClr val="0432FF"/>
                </a:solidFill>
              </a:rPr>
              <a:t>/pa/7&gt; </a:t>
            </a:r>
            <a:r>
              <a:rPr lang="en-US" dirty="0"/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rgbClr val="0432FF"/>
                </a:solidFill>
              </a:rPr>
              <a:t>		</a:t>
            </a:r>
            <a:r>
              <a:rPr lang="en-US" dirty="0" err="1">
                <a:solidFill>
                  <a:srgbClr val="10B116"/>
                </a:solidFill>
              </a:rPr>
              <a:t>prov:hadPrimarySource</a:t>
            </a:r>
            <a:r>
              <a:rPr lang="en-US" dirty="0">
                <a:solidFill>
                  <a:srgbClr val="0432FF"/>
                </a:solidFill>
              </a:rPr>
              <a:t> &lt;https://w3id.org/</a:t>
            </a:r>
            <a:r>
              <a:rPr lang="en-US" dirty="0" err="1">
                <a:solidFill>
                  <a:srgbClr val="0432FF"/>
                </a:solidFill>
              </a:rPr>
              <a:t>oc</a:t>
            </a:r>
            <a:r>
              <a:rPr lang="en-US" dirty="0">
                <a:solidFill>
                  <a:srgbClr val="0432FF"/>
                </a:solidFill>
              </a:rPr>
              <a:t>/</a:t>
            </a:r>
            <a:r>
              <a:rPr lang="en-US" dirty="0" err="1">
                <a:solidFill>
                  <a:srgbClr val="0432FF"/>
                </a:solidFill>
              </a:rPr>
              <a:t>sparql?query</a:t>
            </a:r>
            <a:r>
              <a:rPr lang="en-US" dirty="0">
                <a:solidFill>
                  <a:srgbClr val="0432FF"/>
                </a:solidFill>
              </a:rPr>
              <a:t>=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rgbClr val="0432FF"/>
                </a:solidFill>
              </a:rPr>
              <a:t>			</a:t>
            </a:r>
            <a:r>
              <a:rPr lang="en-US" dirty="0">
                <a:solidFill>
                  <a:srgbClr val="F19B18"/>
                </a:solidFill>
              </a:rPr>
              <a:t>. . . [three-line query - details on application!] </a:t>
            </a:r>
            <a:r>
              <a:rPr lang="en-US" dirty="0"/>
              <a:t>.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531126" y="1196975"/>
            <a:ext cx="3888998" cy="853820"/>
            <a:chOff x="2821598" y="1927846"/>
            <a:chExt cx="3888998" cy="853820"/>
          </a:xfrm>
        </p:grpSpPr>
        <p:cxnSp>
          <p:nvCxnSpPr>
            <p:cNvPr id="5" name="Straight Arrow Connector 4"/>
            <p:cNvCxnSpPr/>
            <p:nvPr/>
          </p:nvCxnSpPr>
          <p:spPr bwMode="auto">
            <a:xfrm>
              <a:off x="4016761" y="2330002"/>
              <a:ext cx="1543878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4394267" y="1927846"/>
              <a:ext cx="5936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10B116"/>
                  </a:solidFill>
                </a:rPr>
                <a:t>cites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821598" y="1942932"/>
              <a:ext cx="1050609" cy="83099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B01088"/>
                  </a:solidFill>
                </a:rPr>
                <a:t>Citing </a:t>
              </a:r>
            </a:p>
            <a:p>
              <a:r>
                <a:rPr lang="en-US" dirty="0">
                  <a:solidFill>
                    <a:srgbClr val="B01088"/>
                  </a:solidFill>
                </a:rPr>
                <a:t>article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705193" y="1950669"/>
              <a:ext cx="1005403" cy="83099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B01088"/>
                  </a:solidFill>
                </a:rPr>
                <a:t>Cited </a:t>
              </a:r>
            </a:p>
            <a:p>
              <a:r>
                <a:rPr lang="en-US" dirty="0">
                  <a:solidFill>
                    <a:srgbClr val="B01088"/>
                  </a:solidFill>
                </a:rPr>
                <a:t>article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259457" y="2507426"/>
            <a:ext cx="4650038" cy="972279"/>
            <a:chOff x="2612986" y="4048852"/>
            <a:chExt cx="4650038" cy="972279"/>
          </a:xfrm>
        </p:grpSpPr>
        <p:sp>
          <p:nvSpPr>
            <p:cNvPr id="10" name="TextBox 9"/>
            <p:cNvSpPr txBox="1"/>
            <p:nvPr/>
          </p:nvSpPr>
          <p:spPr>
            <a:xfrm>
              <a:off x="6095460" y="4182851"/>
              <a:ext cx="1167564" cy="64633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B01088"/>
                  </a:solidFill>
                </a:rPr>
                <a:t>has cited </a:t>
              </a:r>
            </a:p>
            <a:p>
              <a:r>
                <a:rPr lang="en-US" sz="1800" dirty="0">
                  <a:solidFill>
                    <a:srgbClr val="B01088"/>
                  </a:solidFill>
                </a:rPr>
                <a:t>article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12986" y="4211825"/>
              <a:ext cx="1226874" cy="646331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B01088"/>
                  </a:solidFill>
                </a:rPr>
                <a:t>has citing </a:t>
              </a:r>
            </a:p>
            <a:p>
              <a:r>
                <a:rPr lang="en-US" sz="1800" dirty="0">
                  <a:solidFill>
                    <a:srgbClr val="B01088"/>
                  </a:solidFill>
                </a:rPr>
                <a:t>article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936139" y="4275185"/>
              <a:ext cx="20953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0B116"/>
                  </a:solidFill>
                </a:rPr>
                <a:t>The Citation</a:t>
              </a:r>
            </a:p>
          </p:txBody>
        </p:sp>
        <p:sp>
          <p:nvSpPr>
            <p:cNvPr id="13" name="Right Arrow 12"/>
            <p:cNvSpPr/>
            <p:nvPr/>
          </p:nvSpPr>
          <p:spPr bwMode="auto">
            <a:xfrm>
              <a:off x="3872207" y="4048852"/>
              <a:ext cx="2126974" cy="972279"/>
            </a:xfrm>
            <a:prstGeom prst="rightArrow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841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view_template2">
  <a:themeElements>
    <a:clrScheme name="Review_template2 8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EAEAEA"/>
      </a:accent1>
      <a:accent2>
        <a:srgbClr val="EAE6E7"/>
      </a:accent2>
      <a:accent3>
        <a:srgbClr val="FFFFFF"/>
      </a:accent3>
      <a:accent4>
        <a:srgbClr val="000000"/>
      </a:accent4>
      <a:accent5>
        <a:srgbClr val="F3F3F3"/>
      </a:accent5>
      <a:accent6>
        <a:srgbClr val="D4D0D1"/>
      </a:accent6>
      <a:hlink>
        <a:srgbClr val="4D4D4D"/>
      </a:hlink>
      <a:folHlink>
        <a:srgbClr val="E3000E"/>
      </a:folHlink>
    </a:clrScheme>
    <a:fontScheme name="Review_template2">
      <a:majorFont>
        <a:latin typeface="Comic Sans MS"/>
        <a:ea typeface="ＭＳ Ｐゴシック"/>
        <a:cs typeface=""/>
      </a:majorFont>
      <a:minorFont>
        <a:latin typeface="Comic Sans MS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charset="0"/>
            <a:ea typeface="ＭＳ Ｐゴシック" charset="0"/>
          </a:defRPr>
        </a:defPPr>
      </a:lstStyle>
    </a:lnDef>
  </a:objectDefaults>
  <a:extraClrSchemeLst>
    <a:extraClrScheme>
      <a:clrScheme name="Review_template2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view_template2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view_template2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view_template2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view_template2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view_template2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view_template2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view_template2 8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EAEAEA"/>
        </a:accent1>
        <a:accent2>
          <a:srgbClr val="EAE6E7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D4D0D1"/>
        </a:accent6>
        <a:hlink>
          <a:srgbClr val="4D4D4D"/>
        </a:hlink>
        <a:folHlink>
          <a:srgbClr val="E3000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266522</TotalTime>
  <Words>1340</Words>
  <Application>Microsoft Macintosh PowerPoint</Application>
  <PresentationFormat>On-screen Show (4:3)</PresentationFormat>
  <Paragraphs>226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ＭＳ Ｐゴシック</vt:lpstr>
      <vt:lpstr>Arial</vt:lpstr>
      <vt:lpstr>Comic Sans MS</vt:lpstr>
      <vt:lpstr>Optima</vt:lpstr>
      <vt:lpstr>Tahoma</vt:lpstr>
      <vt:lpstr>Times New Roman</vt:lpstr>
      <vt:lpstr>Wingdings</vt:lpstr>
      <vt:lpstr>Review_template2</vt:lpstr>
      <vt:lpstr>PowerPoint Presentation</vt:lpstr>
      <vt:lpstr>The Initiative for Open Citations</vt:lpstr>
      <vt:lpstr>Citations are relationships </vt:lpstr>
      <vt:lpstr>How do we treat relationships?</vt:lpstr>
      <vt:lpstr>Two views of a citation</vt:lpstr>
      <vt:lpstr>What does it take to turn a citation into a First Class Data Entity?</vt:lpstr>
      <vt:lpstr>Ontology changes to permit definition of a citation in RDF</vt:lpstr>
      <vt:lpstr>The OpenCitations Corpus: a database for citations</vt:lpstr>
      <vt:lpstr>Defining a citation from the OpenCitations Corpus in RDF</vt:lpstr>
      <vt:lpstr>Open Citation Identifier – the new PID for citations</vt:lpstr>
      <vt:lpstr>The Open Citation Identifier Resolution Service</vt:lpstr>
      <vt:lpstr>oci:1-18 resolves to OpenCitations metadata for the citation</vt:lpstr>
      <vt:lpstr>Further information about the citing and cited resources</vt:lpstr>
      <vt:lpstr>The Resolver also works with external data suppliers</vt:lpstr>
      <vt:lpstr>A Wikidata citation retrieved using an Open Citation Identifier</vt:lpstr>
      <vt:lpstr> . . . . linking to the Wikidata papers </vt:lpstr>
      <vt:lpstr>The resolver could also retrieve DOI data from REST APIs</vt:lpstr>
      <vt:lpstr>An OCI for a Crossref reference</vt:lpstr>
      <vt:lpstr>Acknowledgements</vt:lpstr>
      <vt:lpstr>Thank you!</vt:lpstr>
    </vt:vector>
  </TitlesOfParts>
  <Company>University of Oxford</Company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Shotton</dc:creator>
  <cp:lastModifiedBy>David Shotton</cp:lastModifiedBy>
  <cp:revision>3645</cp:revision>
  <cp:lastPrinted>2004-02-20T12:52:55Z</cp:lastPrinted>
  <dcterms:created xsi:type="dcterms:W3CDTF">2003-11-03T12:45:25Z</dcterms:created>
  <dcterms:modified xsi:type="dcterms:W3CDTF">2018-02-12T11:13:57Z</dcterms:modified>
</cp:coreProperties>
</file>